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60" r:id="rId2"/>
    <p:sldId id="261" r:id="rId3"/>
    <p:sldId id="262" r:id="rId4"/>
    <p:sldId id="263" r:id="rId5"/>
    <p:sldId id="264" r:id="rId6"/>
    <p:sldId id="265" r:id="rId7"/>
    <p:sldId id="319" r:id="rId8"/>
    <p:sldId id="278" r:id="rId9"/>
    <p:sldId id="279" r:id="rId10"/>
    <p:sldId id="280" r:id="rId11"/>
    <p:sldId id="281" r:id="rId12"/>
    <p:sldId id="282" r:id="rId13"/>
    <p:sldId id="284" r:id="rId14"/>
    <p:sldId id="298" r:id="rId15"/>
    <p:sldId id="286" r:id="rId16"/>
    <p:sldId id="285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20" r:id="rId45"/>
    <p:sldId id="315" r:id="rId46"/>
    <p:sldId id="317" r:id="rId47"/>
    <p:sldId id="318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-2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C5ECE-5E30-4CE7-9036-A1F969FEC147}" type="datetimeFigureOut">
              <a:rPr lang="en-CA" smtClean="0"/>
              <a:t>18-05-16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9639D-A83A-43FE-AD9B-DED4F4E4D6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437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xmlns="" id="{58D0841E-2B55-498A-B3A0-FB1A4D7A01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74BA2F5-BC12-45FE-B659-8FE5E21184E0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xmlns="" id="{92FE5C0F-7421-46E5-8440-B83EE42572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xmlns="" id="{0306EC5E-9D22-467F-8774-DE24A9241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8338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solidFill>
                <a:srgbClr val="FF0000"/>
              </a:solidFill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184167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398571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286174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489509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97638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587256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779185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485610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02231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64929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95F6B572-8C35-4D38-BD08-072B3FA942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2C3DA2-3213-495D-843C-BAC69B097ACD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A3E730CE-CB4F-4769-80EF-DC51024349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114202BD-0375-4D76-9C55-AA48BAC1B0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24497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1175"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013898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35544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42068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6081144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9760856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8108692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26FA94-43CF-A04B-A3D0-1A5A19FA06F9}" type="slidenum">
              <a:rPr lang="en-US"/>
              <a:pPr/>
              <a:t>31</a:t>
            </a:fld>
            <a:endParaRPr lang="en-US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4C3295-28DD-C64E-8819-6107223037DF}" type="slidenum">
              <a:rPr lang="en-US"/>
              <a:pPr/>
              <a:t>33</a:t>
            </a:fld>
            <a:endParaRPr lang="en-US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xmlns="" id="{9E2F1002-1C2A-49D8-BA43-98FBEF4090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7AE455E-8D9A-4F7C-A3A9-5FFBE4C03060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xmlns="" id="{FCC6EDD5-61A9-422C-8E0E-F1BB1652F5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xmlns="" id="{349BCF5B-4F0D-4224-9EC6-A8511F5798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5778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DC14E19F-A43E-4F66-800F-D75235357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2CE584D-AB27-4D43-84BA-FE91F066FD23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28F3B3E5-5065-4ACC-A34D-BB5DB6E21F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xmlns="" id="{3D0287BE-7674-4EF9-911A-B1C2A1A46E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1366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xmlns="" id="{2E65B572-679A-499C-929C-E92DD6C760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BDB9A4F-1E05-476E-978D-287F95C9E73F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xmlns="" id="{3A2FACF4-C089-48A5-AE2B-88A26CB75D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xmlns="" id="{6AA815AB-009C-4849-AC3E-548923D74D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8355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xmlns="" id="{AF5283D0-D92D-4B63-B636-D33313BF7A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F18466D-15C7-4EB6-814A-A552BDC3403B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xmlns="" id="{0C75C8BA-5737-4F64-A9B3-C83B4D0EBA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xmlns="" id="{208E8009-E44F-4305-95FD-14F96A6CD0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7756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848850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055930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NeueLT Pro 55 Roman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0875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6112B6-D53E-4531-BEBB-2F5F72753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56F05FD-7FCF-4008-91AC-B8C8892B5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5358AB-D15C-4C70-B9FE-DFEF634E8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46E8-8F9F-4873-B01B-1D81619C568A}" type="datetimeFigureOut">
              <a:rPr lang="en-CA" smtClean="0"/>
              <a:t>18-05-16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7F5894-8F99-46B5-809C-DC7435AA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EB0635-2FE6-4476-96CA-64B264E83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FCD3-FAB7-429E-A041-CF94F6252D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700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6A6C56-D1C6-4A72-9DF3-57FBCC729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B0EBC0-F0A6-4767-85BB-41DEC9C64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F75DEF-F6A3-4392-8173-017AA7ED2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46E8-8F9F-4873-B01B-1D81619C568A}" type="datetimeFigureOut">
              <a:rPr lang="en-CA" smtClean="0"/>
              <a:t>18-05-16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311900-1A96-408D-8A0C-BF53B9C95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13DAAD-985D-4531-A149-FDAD3CC0D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FCD3-FAB7-429E-A041-CF94F6252D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811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D94D89D-1090-439C-8A74-BB9D2E08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CEBD839-7962-4D2D-8C35-F457C5849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66AE00-5714-4C9B-A664-A3446EF76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46E8-8F9F-4873-B01B-1D81619C568A}" type="datetimeFigureOut">
              <a:rPr lang="en-CA" smtClean="0"/>
              <a:t>18-05-16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2FB999-555A-464B-83E3-E25F9BBE0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BD867E-9238-4F47-8C6F-30B23DFA3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FCD3-FAB7-429E-A041-CF94F6252D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5401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3BE8E49-A762-3F46-B188-44813FA9A6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2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61D263-53AB-4195-B9BE-D833B8E07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0854A3-642E-484F-A969-49B067DC4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F6C78F-AE87-4F0E-B7F6-EEE7B093D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46E8-8F9F-4873-B01B-1D81619C568A}" type="datetimeFigureOut">
              <a:rPr lang="en-CA" smtClean="0"/>
              <a:t>18-05-16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725C1C-16C2-413A-AE25-5BE974EE0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119156-3E78-4709-90F1-47CA8BF81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FCD3-FAB7-429E-A041-CF94F6252D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422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040658-4304-450B-A61D-74D7123C1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4D8F28-A7CC-4D53-9A34-0964B0E01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5FA70E-6B63-4AC3-8BC8-735DF6AD4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46E8-8F9F-4873-B01B-1D81619C568A}" type="datetimeFigureOut">
              <a:rPr lang="en-CA" smtClean="0"/>
              <a:t>18-05-16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642A5D-4F57-46D6-9EA3-F33324B8C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DB6CBD-BB7F-4E98-8F8B-2EF1ECF84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FCD3-FAB7-429E-A041-CF94F6252D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5334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F0F75E-8B99-40F1-B697-129A8D056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6CABAC-A89F-4E7F-A9EF-C3DD1ED2C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3294B9-4946-4825-A947-D4EA18B5A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8C545E3-B7CA-47B2-97A3-F0ED868C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46E8-8F9F-4873-B01B-1D81619C568A}" type="datetimeFigureOut">
              <a:rPr lang="en-CA" smtClean="0"/>
              <a:t>18-05-16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748FB1-4447-4C76-BA7A-8057029ED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00B821-FB10-4715-A02F-CEB504608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FCD3-FAB7-429E-A041-CF94F6252D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964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F79288-6697-4F30-B2D4-41D387FBA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70932C3-C1CD-4DB9-B587-EC0FE10EA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451B496-CFCA-40ED-B692-EC43ECC9DE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2CA4424-2316-4C93-8824-5BB61F82B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27A767D-9680-4F48-AF18-82E5146E76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B04D148-E369-45AF-A54C-2BCE6212C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46E8-8F9F-4873-B01B-1D81619C568A}" type="datetimeFigureOut">
              <a:rPr lang="en-CA" smtClean="0"/>
              <a:t>18-05-16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9281868-731C-47EA-9892-62259F015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B8F22AD-DC34-4DE4-A90D-E61D3F275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FCD3-FAB7-429E-A041-CF94F6252D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0910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CC6BAB-0B44-4619-BD6A-9599D5D1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7581B2F-11F7-4AA6-95A4-D2096C9B5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46E8-8F9F-4873-B01B-1D81619C568A}" type="datetimeFigureOut">
              <a:rPr lang="en-CA" smtClean="0"/>
              <a:t>18-05-16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D8ABDC8-499C-4ABC-962E-98C2A08F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FD3EA0B-2533-4618-92C7-AB376126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FCD3-FAB7-429E-A041-CF94F6252D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5268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2EFB536-7225-4932-B8D1-ECD5345D1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46E8-8F9F-4873-B01B-1D81619C568A}" type="datetimeFigureOut">
              <a:rPr lang="en-CA" smtClean="0"/>
              <a:t>18-05-16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B12D03-702B-4143-9A46-152592A7E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6652AA9-B7A3-425F-BEC8-AFF6C6BD3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FCD3-FAB7-429E-A041-CF94F6252D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4977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91C69-6AA2-42FD-BB79-9BF1C7AF4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DE6F26-C5EA-446E-B277-4EC9F7F8E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9556C0D-6442-4A0A-900C-1E98D0485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4FE736-CC90-4529-9A37-B94B23DA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46E8-8F9F-4873-B01B-1D81619C568A}" type="datetimeFigureOut">
              <a:rPr lang="en-CA" smtClean="0"/>
              <a:t>18-05-16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79C892-4850-4CE8-B0BA-4CF022209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D9F081-E4B7-4266-901C-DC537FEAA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FCD3-FAB7-429E-A041-CF94F6252D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872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862D1-5E2D-41FC-801D-244089E8F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06096DF-12D9-4CF4-929C-6C629829E2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E0E0A24-7494-4720-AEDE-7B0AC4733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505BB30-57F0-4BB5-80FA-1C5A9CA72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46E8-8F9F-4873-B01B-1D81619C568A}" type="datetimeFigureOut">
              <a:rPr lang="en-CA" smtClean="0"/>
              <a:t>18-05-16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39C4F9-76F3-49FE-808E-76922648B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9E1205-CDD9-4604-8623-551BABCD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AFCD3-FAB7-429E-A041-CF94F6252D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172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5A3F3D7-BC41-48B4-A82D-4059C32D4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2C53F0-324D-47C5-9FAF-BDA701A94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22F77B-1773-467E-8012-50736E8C62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346E8-8F9F-4873-B01B-1D81619C568A}" type="datetimeFigureOut">
              <a:rPr lang="en-CA" smtClean="0"/>
              <a:t>18-05-16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6CE906-DDC7-4AA3-BFE0-4FF720450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7C83EF-7E39-48B7-882C-D37590CF2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AFCD3-FAB7-429E-A041-CF94F6252DF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978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ada.ca/money" TargetMode="External"/><Relationship Id="rId4" Type="http://schemas.openxmlformats.org/officeDocument/2006/relationships/hyperlink" Target="http://www.canada.ca/financial-tool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ic.gc.ca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akeuseof.com/tag/ted-talks-see-money-new-way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makeuseof.com/tag/ted-talks-see-money-new-way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xmlns="" id="{3179AD24-2A98-46C2-855D-320F33AE4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" r="16035"/>
          <a:stretch>
            <a:fillRect/>
          </a:stretch>
        </p:blipFill>
        <p:spPr bwMode="auto">
          <a:xfrm>
            <a:off x="1179463" y="0"/>
            <a:ext cx="9833075" cy="597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>
            <a:extLst>
              <a:ext uri="{FF2B5EF4-FFF2-40B4-BE49-F238E27FC236}">
                <a16:creationId xmlns:a16="http://schemas.microsoft.com/office/drawing/2014/main" xmlns="" id="{A454F94F-02D7-4E4A-9824-8BFC6FB3F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776" y="5643563"/>
            <a:ext cx="428625" cy="30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6"/>
              <a:t>A1</a:t>
            </a:r>
            <a:endParaRPr lang="en-US" altLang="en-US" sz="2250"/>
          </a:p>
        </p:txBody>
      </p:sp>
    </p:spTree>
    <p:extLst>
      <p:ext uri="{BB962C8B-B14F-4D97-AF65-F5344CB8AC3E}">
        <p14:creationId xmlns:p14="http://schemas.microsoft.com/office/powerpoint/2010/main" val="5944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3790951" y="1331913"/>
            <a:ext cx="6227763" cy="408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Keep every receipt.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Record every expense in a notebook </a:t>
            </a:r>
            <a:br>
              <a:rPr lang="en-US" altLang="en-US"/>
            </a:br>
            <a:r>
              <a:rPr lang="en-US" altLang="en-US"/>
              <a:t>or electronic device.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Review bank and credit card statements.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Do this for at least three months.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Make a list of irregular expenses (gifts, </a:t>
            </a:r>
            <a:br>
              <a:rPr lang="en-US" altLang="en-US"/>
            </a:br>
            <a:r>
              <a:rPr lang="en-US" altLang="en-US"/>
              <a:t>donations, car or home repairs, vacations).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Total your expenses at the end of </a:t>
            </a:r>
          </a:p>
          <a:p>
            <a:pPr>
              <a:lnSpc>
                <a:spcPct val="120000"/>
              </a:lnSpc>
            </a:pPr>
            <a:r>
              <a:rPr lang="en-US" altLang="en-US"/>
              <a:t>	the month.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873251" y="1273176"/>
            <a:ext cx="18399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b="1"/>
              <a:t>Know what you spend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9969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BF1C26D7-D605-43C6-8BA5-04691DEFE7F5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10</a:t>
            </a:fld>
            <a:endParaRPr lang="en-US" altLang="en-US"/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2063751" y="339726"/>
            <a:ext cx="799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>
                <a:solidFill>
                  <a:srgbClr val="EC8203"/>
                </a:solidFill>
              </a:rPr>
              <a:t>BUDGETING</a:t>
            </a:r>
          </a:p>
        </p:txBody>
      </p:sp>
    </p:spTree>
    <p:extLst>
      <p:ext uri="{BB962C8B-B14F-4D97-AF65-F5344CB8AC3E}">
        <p14:creationId xmlns:p14="http://schemas.microsoft.com/office/powerpoint/2010/main" val="1159504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1873251" y="1273176"/>
            <a:ext cx="18399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b="1"/>
              <a:t>Monthly income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9969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B82E2631-7EA2-4173-8350-A5417706C6EA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11</a:t>
            </a:fld>
            <a:endParaRPr lang="en-US" altLang="en-US"/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2063751" y="339726"/>
            <a:ext cx="799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>
                <a:solidFill>
                  <a:srgbClr val="EC8203"/>
                </a:solidFill>
              </a:rPr>
              <a:t>BUDGETING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63" y="1277428"/>
            <a:ext cx="6076190" cy="480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21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2501900" y="571501"/>
            <a:ext cx="688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/>
            <a:r>
              <a:rPr lang="en-US" altLang="en-US" b="1" dirty="0"/>
              <a:t>Monthly expenses –  </a:t>
            </a:r>
          </a:p>
          <a:p>
            <a:pPr algn="ctr"/>
            <a:r>
              <a:rPr lang="en-US" altLang="en-US" b="1" dirty="0"/>
              <a:t>Fixed vs Variable expenses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9969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08B7FE96-2779-4248-A449-F748812AD869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12</a:t>
            </a:fld>
            <a:endParaRPr lang="en-US" altLang="en-US"/>
          </a:p>
        </p:txBody>
      </p:sp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2063751" y="339726"/>
            <a:ext cx="799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>
                <a:solidFill>
                  <a:srgbClr val="EC8203"/>
                </a:solidFill>
              </a:rPr>
              <a:t>BUDGETING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438" y="1964094"/>
            <a:ext cx="4385224" cy="21903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947" y="1964093"/>
            <a:ext cx="3928628" cy="318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23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3790951" y="1331913"/>
            <a:ext cx="62277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n-US" altLang="en-US"/>
              <a:t>Difference between total monthly income and total monthly expenses =</a:t>
            </a:r>
          </a:p>
          <a:p>
            <a:r>
              <a:rPr lang="en-US" altLang="en-US"/>
              <a:t> </a:t>
            </a:r>
          </a:p>
          <a:p>
            <a:r>
              <a:rPr lang="en-US" altLang="en-US"/>
              <a:t>Net surplus _______________</a:t>
            </a:r>
          </a:p>
          <a:p>
            <a:r>
              <a:rPr lang="en-US" altLang="en-US"/>
              <a:t>OR</a:t>
            </a:r>
          </a:p>
          <a:p>
            <a:r>
              <a:rPr lang="en-US" altLang="en-US"/>
              <a:t>Net deficit _______________</a:t>
            </a:r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1873251" y="1273176"/>
            <a:ext cx="18399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b="1"/>
              <a:t>Net surplus or deficit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9969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6D963682-0759-4EB8-BD96-CA4ED750739F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13</a:t>
            </a:fld>
            <a:endParaRPr lang="en-US" altLang="en-US"/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2063751" y="339726"/>
            <a:ext cx="799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>
                <a:solidFill>
                  <a:srgbClr val="EC8203"/>
                </a:solidFill>
              </a:rPr>
              <a:t>BUDGETING</a:t>
            </a:r>
          </a:p>
        </p:txBody>
      </p:sp>
    </p:spTree>
    <p:extLst>
      <p:ext uri="{BB962C8B-B14F-4D97-AF65-F5344CB8AC3E}">
        <p14:creationId xmlns:p14="http://schemas.microsoft.com/office/powerpoint/2010/main" val="2799958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6561FC-3D6B-41AF-A5D7-1BB7C64D0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Activity: Tracking a Monthly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EAD83B-F0FB-41EB-8755-7B7231C4F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Take a look at the costs, are there any others?</a:t>
            </a:r>
          </a:p>
        </p:txBody>
      </p:sp>
    </p:spTree>
    <p:extLst>
      <p:ext uri="{BB962C8B-B14F-4D97-AF65-F5344CB8AC3E}">
        <p14:creationId xmlns:p14="http://schemas.microsoft.com/office/powerpoint/2010/main" val="3222701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SectionP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5"/>
          <p:cNvSpPr txBox="1">
            <a:spLocks noChangeArrowheads="1"/>
          </p:cNvSpPr>
          <p:nvPr/>
        </p:nvSpPr>
        <p:spPr bwMode="auto">
          <a:xfrm>
            <a:off x="3678238" y="3233738"/>
            <a:ext cx="556895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EC8203"/>
                </a:solidFill>
              </a:rPr>
              <a:t>MANAGING YOUR COST </a:t>
            </a:r>
            <a:br>
              <a:rPr lang="en-US" altLang="en-US" sz="3600">
                <a:solidFill>
                  <a:srgbClr val="EC8203"/>
                </a:solidFill>
              </a:rPr>
            </a:br>
            <a:r>
              <a:rPr lang="en-US" altLang="en-US" sz="3600">
                <a:solidFill>
                  <a:srgbClr val="EC8203"/>
                </a:solidFill>
              </a:rPr>
              <a:t>OF LIVING – </a:t>
            </a:r>
            <a:br>
              <a:rPr lang="en-US" altLang="en-US" sz="3600">
                <a:solidFill>
                  <a:srgbClr val="EC8203"/>
                </a:solidFill>
              </a:rPr>
            </a:br>
            <a:r>
              <a:rPr lang="en-US" altLang="en-US" sz="3600">
                <a:solidFill>
                  <a:srgbClr val="EC8203"/>
                </a:solidFill>
              </a:rPr>
              <a:t>BE A SMART CONSUMER</a:t>
            </a:r>
          </a:p>
        </p:txBody>
      </p:sp>
    </p:spTree>
    <p:extLst>
      <p:ext uri="{BB962C8B-B14F-4D97-AF65-F5344CB8AC3E}">
        <p14:creationId xmlns:p14="http://schemas.microsoft.com/office/powerpoint/2010/main" val="3849189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3790951" y="1331914"/>
            <a:ext cx="6227763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Check your bills.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Negotiate better plans (banking fees and </a:t>
            </a:r>
            <a:br>
              <a:rPr lang="en-US" altLang="en-US"/>
            </a:br>
            <a:r>
              <a:rPr lang="en-US" altLang="en-US"/>
              <a:t>services, telephone, cell phone).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Pack a lunch.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Consider whether you need to own a car, </a:t>
            </a:r>
            <a:br>
              <a:rPr lang="en-US" altLang="en-US"/>
            </a:br>
            <a:r>
              <a:rPr lang="en-US" altLang="en-US"/>
              <a:t>a home or the latest high-tech gadget.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873251" y="1273176"/>
            <a:ext cx="18399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b="1"/>
              <a:t>Areas for saving 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9969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8D81BA65-DA42-497B-9884-67253A37843F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16</a:t>
            </a:fld>
            <a:endParaRPr lang="en-US" altLang="en-US"/>
          </a:p>
        </p:txBody>
      </p:sp>
      <p:sp>
        <p:nvSpPr>
          <p:cNvPr id="20485" name="TextBox 7"/>
          <p:cNvSpPr txBox="1">
            <a:spLocks noChangeArrowheads="1"/>
          </p:cNvSpPr>
          <p:nvPr/>
        </p:nvSpPr>
        <p:spPr bwMode="auto">
          <a:xfrm>
            <a:off x="2063751" y="339725"/>
            <a:ext cx="7997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EC8203"/>
                </a:solidFill>
              </a:rPr>
              <a:t>MANAGING YOUR COST OF LIVING – BE A SMART CONSUMER</a:t>
            </a:r>
          </a:p>
        </p:txBody>
      </p:sp>
    </p:spTree>
    <p:extLst>
      <p:ext uri="{BB962C8B-B14F-4D97-AF65-F5344CB8AC3E}">
        <p14:creationId xmlns:p14="http://schemas.microsoft.com/office/powerpoint/2010/main" val="3178602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3790950" y="1331914"/>
            <a:ext cx="65532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Spot mistakes and overcharges.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Pay less in late fees, interest and penalties.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Get errors corrected before it</a:t>
            </a:r>
            <a:r>
              <a:rPr lang="en-US" altLang="en-US">
                <a:latin typeface="HelveticaNeueLT Pro 55 Roman"/>
              </a:rPr>
              <a:t>’</a:t>
            </a:r>
            <a:r>
              <a:rPr lang="en-US" altLang="en-US"/>
              <a:t>s too late.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873251" y="1273176"/>
            <a:ext cx="18399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b="1"/>
              <a:t>Check your bills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9969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1D6BEDCE-3318-4AC8-A86C-656717C5C112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17</a:t>
            </a:fld>
            <a:endParaRPr lang="en-US" altLang="en-US"/>
          </a:p>
        </p:txBody>
      </p: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2063751" y="339725"/>
            <a:ext cx="7997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EC8203"/>
                </a:solidFill>
              </a:rPr>
              <a:t>MANAGING YOUR COST OF LIVING – BE A SMART CONSUMER</a:t>
            </a:r>
          </a:p>
        </p:txBody>
      </p:sp>
    </p:spTree>
    <p:extLst>
      <p:ext uri="{BB962C8B-B14F-4D97-AF65-F5344CB8AC3E}">
        <p14:creationId xmlns:p14="http://schemas.microsoft.com/office/powerpoint/2010/main" val="1842278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3790950" y="1331914"/>
            <a:ext cx="655320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/>
              <a:t>Call each service provider and ask: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/>
              <a:t>• How can I cut back my monthly bills?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/>
              <a:t>• Am I currently on any plans?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/>
              <a:t>• Do you have a better plan or deal for me?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/>
              <a:t>• If so, what is the timeframe?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/>
              <a:t>• Will I be put on contract for any new deals?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/>
              <a:t>• Can I bundle services to save money?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/>
              <a:t>• Can I avoid interest or late </a:t>
            </a:r>
            <a:br>
              <a:rPr lang="en-US" altLang="en-US"/>
            </a:br>
            <a:r>
              <a:rPr lang="en-US" altLang="en-US"/>
              <a:t>payment penalties?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873251" y="1273176"/>
            <a:ext cx="18399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b="1"/>
              <a:t>Negotiate better plans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9969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CF354D05-604D-40D7-9B8B-21C5C0C4428B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18</a:t>
            </a:fld>
            <a:endParaRPr lang="en-US" altLang="en-US"/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2063751" y="339725"/>
            <a:ext cx="7997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EC8203"/>
                </a:solidFill>
              </a:rPr>
              <a:t>MANAGING YOUR COST OF LIVING – BE A SMART CONSUMER</a:t>
            </a:r>
          </a:p>
        </p:txBody>
      </p:sp>
    </p:spTree>
    <p:extLst>
      <p:ext uri="{BB962C8B-B14F-4D97-AF65-F5344CB8AC3E}">
        <p14:creationId xmlns:p14="http://schemas.microsoft.com/office/powerpoint/2010/main" val="3044088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3790951" y="1331914"/>
            <a:ext cx="6651625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What am I paying in monthly </a:t>
            </a:r>
            <a:br>
              <a:rPr lang="en-US" altLang="en-US"/>
            </a:br>
            <a:r>
              <a:rPr lang="en-US" altLang="en-US"/>
              <a:t>service charges?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How much am I paying for ATM fees?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Can I save by doing more banking online?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Am I eligible for a low-fee deal if </a:t>
            </a:r>
            <a:br>
              <a:rPr lang="en-US" altLang="en-US"/>
            </a:br>
            <a:r>
              <a:rPr lang="en-US" altLang="en-US"/>
              <a:t>I</a:t>
            </a:r>
            <a:r>
              <a:rPr lang="en-US" altLang="en-US">
                <a:latin typeface="HelveticaNeueLT Pro 55 Roman"/>
              </a:rPr>
              <a:t>’</a:t>
            </a:r>
            <a:r>
              <a:rPr lang="en-US" altLang="en-US"/>
              <a:t>m a student?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Can I get a reduced fee if I keep a </a:t>
            </a:r>
            <a:br>
              <a:rPr lang="en-US" altLang="en-US"/>
            </a:br>
            <a:r>
              <a:rPr lang="en-US" altLang="en-US"/>
              <a:t>minimum balance?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Can you suggest a better plan for me?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873251" y="1273176"/>
            <a:ext cx="18399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b="1"/>
              <a:t>Reduce banking costs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9969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4B344A50-30A1-454E-9AFB-A43472DC196E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19</a:t>
            </a:fld>
            <a:endParaRPr lang="en-US" altLang="en-US"/>
          </a:p>
        </p:txBody>
      </p:sp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2063751" y="339725"/>
            <a:ext cx="7997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EC8203"/>
                </a:solidFill>
              </a:rPr>
              <a:t>MANAGING YOUR COST OF LIVING – BE A SMART CONSUMER</a:t>
            </a:r>
          </a:p>
        </p:txBody>
      </p:sp>
    </p:spTree>
    <p:extLst>
      <p:ext uri="{BB962C8B-B14F-4D97-AF65-F5344CB8AC3E}">
        <p14:creationId xmlns:p14="http://schemas.microsoft.com/office/powerpoint/2010/main" val="4209564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xmlns="" id="{4D0DE382-37AE-44DF-8E69-F583FCCA7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776" y="5643563"/>
            <a:ext cx="428625" cy="30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6"/>
              <a:t>A2</a:t>
            </a:r>
            <a:endParaRPr lang="en-US" altLang="en-US" sz="2250"/>
          </a:p>
        </p:txBody>
      </p:sp>
      <p:sp>
        <p:nvSpPr>
          <p:cNvPr id="25603" name="Text Box 6">
            <a:extLst>
              <a:ext uri="{FF2B5EF4-FFF2-40B4-BE49-F238E27FC236}">
                <a16:creationId xmlns:a16="http://schemas.microsoft.com/office/drawing/2014/main" xmlns="" id="{4934081B-13E9-4400-A084-CBEB31CB3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463" y="2071688"/>
            <a:ext cx="5643563" cy="297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25" b="1"/>
              <a:t>Where Does Your Money Go?</a:t>
            </a:r>
            <a:endParaRPr lang="en-US" altLang="en-US" sz="2625"/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991222"/>
              </a:buClr>
              <a:buFont typeface="Wingdings" panose="05000000000000000000" pitchFamily="2" charset="2"/>
              <a:buChar char="§"/>
            </a:pPr>
            <a:r>
              <a:rPr lang="en-US" altLang="en-US" sz="2250"/>
              <a:t> Track expenses for one month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Clr>
                <a:srgbClr val="991222"/>
              </a:buClr>
              <a:buFont typeface="Wingdings" panose="05000000000000000000" pitchFamily="2" charset="2"/>
              <a:buChar char="§"/>
            </a:pPr>
            <a:r>
              <a:rPr lang="en-US" altLang="en-US" sz="1875"/>
              <a:t> What did you buy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Clr>
                <a:srgbClr val="991222"/>
              </a:buClr>
              <a:buFont typeface="Wingdings" panose="05000000000000000000" pitchFamily="2" charset="2"/>
              <a:buChar char="§"/>
            </a:pPr>
            <a:r>
              <a:rPr lang="en-US" altLang="en-US" sz="1875"/>
              <a:t> Which were needs vs. wants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Clr>
                <a:srgbClr val="991222"/>
              </a:buClr>
              <a:buFont typeface="Wingdings" panose="05000000000000000000" pitchFamily="2" charset="2"/>
              <a:buChar char="§"/>
            </a:pPr>
            <a:r>
              <a:rPr lang="en-US" altLang="en-US" sz="1875"/>
              <a:t> Patterns of spending</a:t>
            </a:r>
            <a:endParaRPr lang="en-US" altLang="en-US" sz="2250"/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991222"/>
              </a:buClr>
              <a:buFont typeface="Wingdings" panose="05000000000000000000" pitchFamily="2" charset="2"/>
              <a:buChar char="§"/>
            </a:pPr>
            <a:r>
              <a:rPr lang="en-US" altLang="en-US" sz="2250"/>
              <a:t> Categorize spending (clothing, food, etc.)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rgbClr val="991222"/>
              </a:buClr>
              <a:buFont typeface="Wingdings" panose="05000000000000000000" pitchFamily="2" charset="2"/>
              <a:buChar char="§"/>
            </a:pPr>
            <a:r>
              <a:rPr lang="en-US" altLang="en-US" sz="2250"/>
              <a:t> Identify future spending (car, etc.)</a:t>
            </a:r>
          </a:p>
        </p:txBody>
      </p:sp>
      <p:pic>
        <p:nvPicPr>
          <p:cNvPr id="25604" name="Picture 9" descr="Picture 2">
            <a:extLst>
              <a:ext uri="{FF2B5EF4-FFF2-40B4-BE49-F238E27FC236}">
                <a16:creationId xmlns:a16="http://schemas.microsoft.com/office/drawing/2014/main" xmlns="" id="{7E0D2FDC-734D-4196-82D1-BC0C70973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26" y="403325"/>
            <a:ext cx="3618012" cy="31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 descr="Picture 3">
            <a:extLst>
              <a:ext uri="{FF2B5EF4-FFF2-40B4-BE49-F238E27FC236}">
                <a16:creationId xmlns:a16="http://schemas.microsoft.com/office/drawing/2014/main" xmlns="" id="{660A9E03-B125-457B-A87D-5F9AFD6E1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13" y="331888"/>
            <a:ext cx="4758036" cy="15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299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1717965" y="1273176"/>
            <a:ext cx="1995199" cy="121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b="1" dirty="0"/>
              <a:t>Account Comparison Tool</a:t>
            </a: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9969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9BC9D638-7407-4C14-A759-327DAA300C70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20</a:t>
            </a:fld>
            <a:endParaRPr lang="en-US" altLang="en-US"/>
          </a:p>
        </p:txBody>
      </p:sp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2063751" y="339725"/>
            <a:ext cx="7997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EC8203"/>
                </a:solidFill>
              </a:rPr>
              <a:t>MANAGING YOUR COST OF LIVING – BE A SMART CONSUMER</a:t>
            </a: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63" y="1273175"/>
            <a:ext cx="6183890" cy="312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6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3790951" y="1331914"/>
            <a:ext cx="66516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What am I paying for land line and </a:t>
            </a:r>
            <a:br>
              <a:rPr lang="en-US" altLang="en-US"/>
            </a:br>
            <a:r>
              <a:rPr lang="en-US" altLang="en-US"/>
              <a:t>cell phone?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How much do my long-distance calls cost?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Can I bundle services together to save?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Can I switch suppliers to save money?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Do I have a contract? When does it expire?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Have I called suppliers to ask how to </a:t>
            </a:r>
            <a:br>
              <a:rPr lang="en-US" altLang="en-US"/>
            </a:br>
            <a:r>
              <a:rPr lang="en-US" altLang="en-US"/>
              <a:t>cut costs?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873251" y="1273176"/>
            <a:ext cx="18399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b="1"/>
              <a:t>Compare phone costs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9969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F7C6A5ED-719F-4D85-9FBA-6A5161FCD1FC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21</a:t>
            </a:fld>
            <a:endParaRPr lang="en-US" altLang="en-US"/>
          </a:p>
        </p:txBody>
      </p:sp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2063751" y="339725"/>
            <a:ext cx="7997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EC8203"/>
                </a:solidFill>
              </a:rPr>
              <a:t>MANAGING YOUR COST OF LIVING – BE A SMART CONSUMER</a:t>
            </a:r>
          </a:p>
        </p:txBody>
      </p:sp>
    </p:spTree>
    <p:extLst>
      <p:ext uri="{BB962C8B-B14F-4D97-AF65-F5344CB8AC3E}">
        <p14:creationId xmlns:p14="http://schemas.microsoft.com/office/powerpoint/2010/main" val="2312885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3790951" y="1331914"/>
            <a:ext cx="6651625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687388" indent="-23018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You pay $25/month for home phone, </a:t>
            </a:r>
            <a:br>
              <a:rPr lang="en-US" altLang="en-US"/>
            </a:br>
            <a:r>
              <a:rPr lang="en-US" altLang="en-US"/>
              <a:t>$30 for cell phone, $35 for Internet and </a:t>
            </a:r>
            <a:br>
              <a:rPr lang="en-US" altLang="en-US"/>
            </a:br>
            <a:r>
              <a:rPr lang="en-US" altLang="en-US"/>
              <a:t>$40 for cable TV = $130</a:t>
            </a:r>
          </a:p>
          <a:p>
            <a:pPr>
              <a:lnSpc>
                <a:spcPct val="120000"/>
              </a:lnSpc>
              <a:buFontTx/>
              <a:buChar char="•"/>
            </a:pPr>
            <a:endParaRPr lang="en-US" altLang="en-US"/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Example of bundling discounts: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en-US" altLang="en-US"/>
              <a:t>Combine 2 services, save 5%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en-US" altLang="en-US"/>
              <a:t>Combine 3 services, save 10%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en-US" altLang="en-US"/>
              <a:t>Combine 4 services, save 15%</a:t>
            </a:r>
          </a:p>
          <a:p>
            <a:pPr lvl="1">
              <a:lnSpc>
                <a:spcPct val="120000"/>
              </a:lnSpc>
              <a:buFontTx/>
              <a:buChar char="•"/>
            </a:pPr>
            <a:endParaRPr lang="en-US" altLang="en-US"/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/>
              <a:t>Save 15% of $130 = $19.50 per month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1873251" y="1273175"/>
            <a:ext cx="18399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b="1" dirty="0"/>
              <a:t>Bundling services pays </a:t>
            </a:r>
            <a:br>
              <a:rPr lang="en-US" altLang="en-US" b="1" dirty="0"/>
            </a:br>
            <a:r>
              <a:rPr lang="en-US" altLang="en-US" b="1" dirty="0"/>
              <a:t>big time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9969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F4EE2779-6D87-42A6-A111-A1EF10D5E9FB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22</a:t>
            </a:fld>
            <a:endParaRPr lang="en-US" altLang="en-US"/>
          </a:p>
        </p:txBody>
      </p:sp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2063751" y="339725"/>
            <a:ext cx="7997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EC8203"/>
                </a:solidFill>
              </a:rPr>
              <a:t>MANAGING YOUR COST OF LIVING – BE A SMART CONSUMER</a:t>
            </a:r>
          </a:p>
        </p:txBody>
      </p:sp>
    </p:spTree>
    <p:extLst>
      <p:ext uri="{BB962C8B-B14F-4D97-AF65-F5344CB8AC3E}">
        <p14:creationId xmlns:p14="http://schemas.microsoft.com/office/powerpoint/2010/main" val="3304029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3790951" y="1331914"/>
            <a:ext cx="6651625" cy="33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lnSpc>
                <a:spcPct val="120000"/>
              </a:lnSpc>
              <a:buFontTx/>
              <a:buChar char="•"/>
              <a:defRPr/>
            </a:pPr>
            <a:r>
              <a:rPr lang="en-US" dirty="0">
                <a:latin typeface="Arial" pitchFamily="-123" charset="0"/>
                <a:ea typeface="ヒラギノ角ゴ Pro W3" pitchFamily="-123" charset="-128"/>
                <a:cs typeface="ヒラギノ角ゴ Pro W3" pitchFamily="-123" charset="-128"/>
              </a:rPr>
              <a:t>Eat breakfast at home.</a:t>
            </a:r>
          </a:p>
          <a:p>
            <a:pPr marL="228600" indent="-228600" eaLnBrk="0" hangingPunct="0">
              <a:lnSpc>
                <a:spcPct val="120000"/>
              </a:lnSpc>
              <a:buFontTx/>
              <a:buChar char="•"/>
              <a:defRPr/>
            </a:pPr>
            <a:r>
              <a:rPr lang="en-US" dirty="0">
                <a:latin typeface="Arial" pitchFamily="-123" charset="0"/>
                <a:ea typeface="ヒラギノ角ゴ Pro W3" pitchFamily="-123" charset="-128"/>
                <a:cs typeface="ヒラギノ角ゴ Pro W3" pitchFamily="-123" charset="-128"/>
              </a:rPr>
              <a:t>Bring your lunch, drinks, snacks, and coffee.</a:t>
            </a:r>
          </a:p>
          <a:p>
            <a:pPr marL="228600" indent="-228600" eaLnBrk="0" hangingPunct="0">
              <a:lnSpc>
                <a:spcPct val="120000"/>
              </a:lnSpc>
              <a:buFontTx/>
              <a:buChar char="•"/>
              <a:defRPr/>
            </a:pPr>
            <a:r>
              <a:rPr lang="en-US" dirty="0">
                <a:ea typeface="ヒラギノ角ゴ Pro W3" pitchFamily="-123" charset="-128"/>
                <a:cs typeface="ヒラギノ角ゴ Pro W3" pitchFamily="-123" charset="-128"/>
              </a:rPr>
              <a:t>“</a:t>
            </a:r>
            <a:r>
              <a:rPr lang="en-US" dirty="0" err="1">
                <a:ea typeface="ヒラギノ角ゴ Pro W3" pitchFamily="-123" charset="-128"/>
                <a:cs typeface="ヒラギノ角ゴ Pro W3" pitchFamily="-123" charset="-128"/>
              </a:rPr>
              <a:t>Veg</a:t>
            </a:r>
            <a:r>
              <a:rPr lang="en-US" dirty="0">
                <a:ea typeface="ヒラギノ角ゴ Pro W3" pitchFamily="-123" charset="-128"/>
                <a:cs typeface="ヒラギノ角ゴ Pro W3" pitchFamily="-123" charset="-128"/>
              </a:rPr>
              <a:t> out” on meatless meals once a </a:t>
            </a:r>
            <a:br>
              <a:rPr lang="en-US" dirty="0">
                <a:ea typeface="ヒラギノ角ゴ Pro W3" pitchFamily="-123" charset="-128"/>
                <a:cs typeface="ヒラギノ角ゴ Pro W3" pitchFamily="-123" charset="-128"/>
              </a:rPr>
            </a:br>
            <a:r>
              <a:rPr lang="en-US" dirty="0">
                <a:ea typeface="ヒラギノ角ゴ Pro W3" pitchFamily="-123" charset="-128"/>
                <a:cs typeface="ヒラギノ角ゴ Pro W3" pitchFamily="-123" charset="-128"/>
              </a:rPr>
              <a:t>week or more.</a:t>
            </a:r>
          </a:p>
          <a:p>
            <a:pPr marL="228600" indent="-228600" eaLnBrk="0" hangingPunct="0">
              <a:lnSpc>
                <a:spcPct val="120000"/>
              </a:lnSpc>
              <a:buFontTx/>
              <a:buChar char="•"/>
              <a:defRPr/>
            </a:pPr>
            <a:r>
              <a:rPr lang="en-US" dirty="0">
                <a:latin typeface="Arial" pitchFamily="-123" charset="0"/>
                <a:ea typeface="ヒラギノ角ゴ Pro W3" pitchFamily="-123" charset="-128"/>
                <a:cs typeface="ヒラギノ角ゴ Pro W3" pitchFamily="-123" charset="-128"/>
              </a:rPr>
              <a:t>Cook one big dish on weekends and freeze.</a:t>
            </a:r>
          </a:p>
          <a:p>
            <a:pPr marL="228600" indent="-228600" eaLnBrk="0" hangingPunct="0">
              <a:lnSpc>
                <a:spcPct val="120000"/>
              </a:lnSpc>
              <a:buFontTx/>
              <a:buChar char="•"/>
              <a:defRPr/>
            </a:pPr>
            <a:r>
              <a:rPr lang="en-US" dirty="0">
                <a:latin typeface="Arial" pitchFamily="-123" charset="0"/>
                <a:ea typeface="ヒラギノ角ゴ Pro W3" pitchFamily="-123" charset="-128"/>
                <a:cs typeface="ヒラギノ角ゴ Pro W3" pitchFamily="-123" charset="-128"/>
              </a:rPr>
              <a:t>Shop with a buddy at discount supermarkets </a:t>
            </a:r>
            <a:br>
              <a:rPr lang="en-US" dirty="0">
                <a:latin typeface="Arial" pitchFamily="-123" charset="0"/>
                <a:ea typeface="ヒラギノ角ゴ Pro W3" pitchFamily="-123" charset="-128"/>
                <a:cs typeface="ヒラギノ角ゴ Pro W3" pitchFamily="-123" charset="-128"/>
              </a:rPr>
            </a:br>
            <a:r>
              <a:rPr lang="en-US" dirty="0">
                <a:latin typeface="Arial" pitchFamily="-123" charset="0"/>
                <a:ea typeface="ヒラギノ角ゴ Pro W3" pitchFamily="-123" charset="-128"/>
                <a:cs typeface="ヒラギノ角ゴ Pro W3" pitchFamily="-123" charset="-128"/>
              </a:rPr>
              <a:t>and split quantities.</a:t>
            </a:r>
          </a:p>
          <a:p>
            <a:pPr marL="228600" indent="-228600" eaLnBrk="0" hangingPunct="0">
              <a:lnSpc>
                <a:spcPct val="120000"/>
              </a:lnSpc>
              <a:buFontTx/>
              <a:buChar char="•"/>
              <a:defRPr/>
            </a:pPr>
            <a:r>
              <a:rPr lang="en-US" dirty="0">
                <a:latin typeface="Arial" pitchFamily="-123" charset="0"/>
                <a:ea typeface="ヒラギノ角ゴ Pro W3" pitchFamily="-123" charset="-128"/>
                <a:cs typeface="ヒラギノ角ゴ Pro W3" pitchFamily="-123" charset="-128"/>
              </a:rPr>
              <a:t>Set a budget and stick to it.</a:t>
            </a:r>
          </a:p>
          <a:p>
            <a:pPr marL="228600" indent="-228600" eaLnBrk="0" hangingPunct="0">
              <a:lnSpc>
                <a:spcPct val="120000"/>
              </a:lnSpc>
              <a:buFontTx/>
              <a:buChar char="•"/>
              <a:defRPr/>
            </a:pPr>
            <a:r>
              <a:rPr lang="en-US" dirty="0">
                <a:latin typeface="Arial" pitchFamily="-123" charset="0"/>
                <a:ea typeface="ヒラギノ角ゴ Pro W3" pitchFamily="-123" charset="-128"/>
                <a:cs typeface="ヒラギノ角ゴ Pro W3" pitchFamily="-123" charset="-128"/>
              </a:rPr>
              <a:t>Bring a list and don</a:t>
            </a:r>
            <a:r>
              <a:rPr lang="en-US" dirty="0">
                <a:latin typeface="HelveticaNeueLT Pro 55 Roman" charset="0"/>
                <a:ea typeface="ヒラギノ角ゴ Pro W3" pitchFamily="-123" charset="-128"/>
                <a:cs typeface="ヒラギノ角ゴ Pro W3" pitchFamily="-123" charset="-128"/>
              </a:rPr>
              <a:t>’</a:t>
            </a:r>
            <a:r>
              <a:rPr lang="en-US" dirty="0">
                <a:latin typeface="Arial" pitchFamily="-123" charset="0"/>
                <a:ea typeface="ヒラギノ角ゴ Pro W3" pitchFamily="-123" charset="-128"/>
                <a:cs typeface="ヒラギノ角ゴ Pro W3" pitchFamily="-123" charset="-128"/>
              </a:rPr>
              <a:t>t shop on an </a:t>
            </a:r>
            <a:br>
              <a:rPr lang="en-US" dirty="0">
                <a:latin typeface="Arial" pitchFamily="-123" charset="0"/>
                <a:ea typeface="ヒラギノ角ゴ Pro W3" pitchFamily="-123" charset="-128"/>
                <a:cs typeface="ヒラギノ角ゴ Pro W3" pitchFamily="-123" charset="-128"/>
              </a:rPr>
            </a:br>
            <a:r>
              <a:rPr lang="en-US" dirty="0">
                <a:latin typeface="Arial" pitchFamily="-123" charset="0"/>
                <a:ea typeface="ヒラギノ角ゴ Pro W3" pitchFamily="-123" charset="-128"/>
                <a:cs typeface="ヒラギノ角ゴ Pro W3" pitchFamily="-123" charset="-128"/>
              </a:rPr>
              <a:t>empty stomach.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1873251" y="1273176"/>
            <a:ext cx="18399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b="1"/>
              <a:t>How to save on food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9969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E2F710AE-4C75-499B-B13D-82FBB788AF8F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23</a:t>
            </a:fld>
            <a:endParaRPr lang="en-US" altLang="en-US"/>
          </a:p>
        </p:txBody>
      </p:sp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2063751" y="339725"/>
            <a:ext cx="7997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EC8203"/>
                </a:solidFill>
              </a:rPr>
              <a:t>MANAGING YOUR COST OF LIVING – BE A SMART CONSUMER</a:t>
            </a:r>
          </a:p>
        </p:txBody>
      </p:sp>
    </p:spTree>
    <p:extLst>
      <p:ext uri="{BB962C8B-B14F-4D97-AF65-F5344CB8AC3E}">
        <p14:creationId xmlns:p14="http://schemas.microsoft.com/office/powerpoint/2010/main" val="3519723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3"/>
          <p:cNvSpPr txBox="1">
            <a:spLocks noChangeArrowheads="1"/>
          </p:cNvSpPr>
          <p:nvPr/>
        </p:nvSpPr>
        <p:spPr bwMode="auto">
          <a:xfrm>
            <a:off x="3790951" y="1331913"/>
            <a:ext cx="6651625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buFontTx/>
              <a:buChar char="•"/>
              <a:defRPr/>
            </a:pPr>
            <a:r>
              <a:rPr lang="en-CA" dirty="0">
                <a:latin typeface="Arial" pitchFamily="-123" charset="0"/>
                <a:ea typeface="ヒラギノ角ゴ Pro W3" pitchFamily="-123" charset="-128"/>
                <a:cs typeface="ヒラギノ角ゴ Pro W3" pitchFamily="-123" charset="-128"/>
              </a:rPr>
              <a:t>Add up the real costs of ownership (gas, insurance, depreciation, interest and maintenance).</a:t>
            </a:r>
          </a:p>
          <a:p>
            <a:pPr marL="228600" indent="-228600" eaLnBrk="0" hangingPunct="0">
              <a:buFontTx/>
              <a:buChar char="•"/>
              <a:defRPr/>
            </a:pPr>
            <a:r>
              <a:rPr lang="en-US" dirty="0">
                <a:latin typeface="Arial" pitchFamily="-123" charset="0"/>
                <a:ea typeface="ヒラギノ角ゴ Pro W3" pitchFamily="-123" charset="-128"/>
                <a:cs typeface="ヒラギノ角ゴ Pro W3" pitchFamily="-123" charset="-128"/>
              </a:rPr>
              <a:t>Check out FCAC’s content on Financing a car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atin typeface="Arial" pitchFamily="-123" charset="0"/>
                <a:ea typeface="ヒラギノ角ゴ Pro W3" pitchFamily="-123" charset="-128"/>
                <a:cs typeface="ヒラギノ角ゴ Pro W3" pitchFamily="-123" charset="-128"/>
                <a:hlinkClick r:id="rId3"/>
              </a:rPr>
              <a:t>www.canada.ca/money</a:t>
            </a:r>
            <a:r>
              <a:rPr lang="en-US" sz="2100" dirty="0">
                <a:latin typeface="Arial" pitchFamily="-123" charset="0"/>
                <a:ea typeface="ヒラギノ角ゴ Pro W3" pitchFamily="-123" charset="-128"/>
                <a:cs typeface="ヒラギノ角ゴ Pro W3" pitchFamily="-123" charset="-128"/>
              </a:rPr>
              <a:t>, click on Debt and borrowing, click on Loans and lines of credit, click on Financing a car</a:t>
            </a:r>
            <a:endParaRPr lang="en-CA" sz="2100" dirty="0">
              <a:latin typeface="Arial" pitchFamily="-123" charset="0"/>
              <a:ea typeface="ヒラギノ角ゴ Pro W3" pitchFamily="-123" charset="-128"/>
              <a:cs typeface="ヒラギノ角ゴ Pro W3" pitchFamily="-123" charset="-128"/>
            </a:endParaRPr>
          </a:p>
          <a:p>
            <a:pPr marL="228600" indent="-228600" eaLnBrk="0" hangingPunct="0">
              <a:buFontTx/>
              <a:buChar char="•"/>
              <a:defRPr/>
            </a:pPr>
            <a:r>
              <a:rPr lang="en-CA" dirty="0">
                <a:latin typeface="Arial" pitchFamily="-123" charset="0"/>
                <a:ea typeface="ヒラギノ角ゴ Pro W3" pitchFamily="-123" charset="-128"/>
                <a:cs typeface="ヒラギノ角ゴ Pro W3" pitchFamily="-123" charset="-128"/>
              </a:rPr>
              <a:t>Try the Vehicle Lease or Buy Calculator</a:t>
            </a:r>
          </a:p>
          <a:p>
            <a:pPr marL="800100" lvl="1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CA" sz="2100" dirty="0">
                <a:latin typeface="Arial" pitchFamily="-123" charset="0"/>
                <a:ea typeface="ヒラギノ角ゴ Pro W3" pitchFamily="-123" charset="-128"/>
                <a:cs typeface="ヒラギノ角ゴ Pro W3" pitchFamily="-123" charset="-128"/>
                <a:hlinkClick r:id="rId4"/>
              </a:rPr>
              <a:t>www.canada.ca/financial-tools</a:t>
            </a:r>
            <a:r>
              <a:rPr lang="en-CA" sz="2100" dirty="0">
                <a:latin typeface="Arial" pitchFamily="-123" charset="0"/>
                <a:ea typeface="ヒラギノ角ゴ Pro W3" pitchFamily="-123" charset="-128"/>
                <a:cs typeface="ヒラギノ角ゴ Pro W3" pitchFamily="-123" charset="-128"/>
              </a:rPr>
              <a:t>, click on Vehicle Lease or Buy Calculator</a:t>
            </a: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1873251" y="1273176"/>
            <a:ext cx="18399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b="1"/>
              <a:t>Do you really need a car?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9969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60CEC397-76FE-4EE8-95F1-E33C5036748D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24</a:t>
            </a:fld>
            <a:endParaRPr lang="en-US" altLang="en-US"/>
          </a:p>
        </p:txBody>
      </p:sp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2063751" y="339725"/>
            <a:ext cx="7997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EC8203"/>
                </a:solidFill>
              </a:rPr>
              <a:t>MANAGING YOUR COST OF LIVING – BE A SMART CONSUMER</a:t>
            </a:r>
          </a:p>
        </p:txBody>
      </p:sp>
    </p:spTree>
    <p:extLst>
      <p:ext uri="{BB962C8B-B14F-4D97-AF65-F5344CB8AC3E}">
        <p14:creationId xmlns:p14="http://schemas.microsoft.com/office/powerpoint/2010/main" val="3571032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3790951" y="1331914"/>
            <a:ext cx="6651625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687388" indent="-230188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dirty="0"/>
              <a:t>When you move frequently: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en-US" altLang="en-US" dirty="0"/>
              <a:t>It takes at least five years to make </a:t>
            </a:r>
            <a:br>
              <a:rPr lang="en-US" altLang="en-US" dirty="0"/>
            </a:br>
            <a:r>
              <a:rPr lang="en-US" altLang="en-US" dirty="0"/>
              <a:t>it worthwhile. </a:t>
            </a:r>
          </a:p>
          <a:p>
            <a:pPr>
              <a:lnSpc>
                <a:spcPct val="120000"/>
              </a:lnSpc>
              <a:buFontTx/>
              <a:buChar char="•"/>
            </a:pPr>
            <a:endParaRPr lang="en-US" altLang="en-US" dirty="0"/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dirty="0"/>
              <a:t>If you have a very low down payment: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en-US" altLang="en-US" dirty="0"/>
              <a:t>You</a:t>
            </a:r>
            <a:r>
              <a:rPr lang="en-US" altLang="en-US" dirty="0">
                <a:latin typeface="HelveticaNeueLT Pro 55 Roman"/>
              </a:rPr>
              <a:t>’</a:t>
            </a:r>
            <a:r>
              <a:rPr lang="en-US" altLang="en-US" dirty="0"/>
              <a:t>ll need mortgage default insurance.</a:t>
            </a:r>
          </a:p>
          <a:p>
            <a:pPr lvl="1">
              <a:lnSpc>
                <a:spcPct val="120000"/>
              </a:lnSpc>
              <a:buFontTx/>
              <a:buChar char="•"/>
            </a:pPr>
            <a:r>
              <a:rPr lang="en-US" altLang="en-US" dirty="0"/>
              <a:t>You may have a higher interest rate.</a:t>
            </a:r>
          </a:p>
          <a:p>
            <a:pPr>
              <a:lnSpc>
                <a:spcPct val="120000"/>
              </a:lnSpc>
              <a:buFontTx/>
              <a:buChar char="•"/>
            </a:pPr>
            <a:endParaRPr lang="en-US" altLang="en-US" dirty="0"/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dirty="0"/>
              <a:t>When your income covers only mortgage </a:t>
            </a:r>
            <a:br>
              <a:rPr lang="en-US" altLang="en-US" dirty="0"/>
            </a:br>
            <a:r>
              <a:rPr lang="en-US" altLang="en-US" dirty="0"/>
              <a:t>payments and taxes.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1873251" y="1273175"/>
            <a:ext cx="18399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b="1"/>
              <a:t>When owning a home doesn’t make sense</a:t>
            </a: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9969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62EF29CC-01AC-42E1-B78B-30AD4326D640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25</a:t>
            </a:fld>
            <a:endParaRPr lang="en-US" altLang="en-US"/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2063751" y="339725"/>
            <a:ext cx="7997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EC8203"/>
                </a:solidFill>
              </a:rPr>
              <a:t>MANAGING YOUR COST OF LIVING – BE A SMART CONSUMER</a:t>
            </a:r>
          </a:p>
        </p:txBody>
      </p:sp>
    </p:spTree>
    <p:extLst>
      <p:ext uri="{BB962C8B-B14F-4D97-AF65-F5344CB8AC3E}">
        <p14:creationId xmlns:p14="http://schemas.microsoft.com/office/powerpoint/2010/main" val="2037019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3"/>
          <p:cNvSpPr txBox="1">
            <a:spLocks noChangeArrowheads="1"/>
          </p:cNvSpPr>
          <p:nvPr/>
        </p:nvSpPr>
        <p:spPr bwMode="auto">
          <a:xfrm>
            <a:off x="3790951" y="876300"/>
            <a:ext cx="6651625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buFontTx/>
              <a:buChar char="•"/>
              <a:defRPr/>
            </a:pPr>
            <a:r>
              <a:rPr lang="en-US" dirty="0">
                <a:latin typeface="Arial" pitchFamily="-123" charset="0"/>
                <a:ea typeface="ヒラギノ角ゴ Pro W3" pitchFamily="-123" charset="-128"/>
                <a:cs typeface="ヒラギノ角ゴ Pro W3" pitchFamily="-123" charset="-128"/>
              </a:rPr>
              <a:t>Try it out: </a:t>
            </a:r>
          </a:p>
          <a:p>
            <a:pPr marL="687388" lvl="1" indent="-228600" eaLnBrk="0" hangingPunct="0">
              <a:buFontTx/>
              <a:buChar char="•"/>
              <a:defRPr/>
            </a:pPr>
            <a:r>
              <a:rPr lang="en-US" dirty="0">
                <a:latin typeface="Arial" pitchFamily="-123" charset="0"/>
                <a:ea typeface="ヒラギノ角ゴ Pro W3" pitchFamily="-123" charset="-128"/>
                <a:cs typeface="ヒラギノ角ゴ Pro W3" pitchFamily="-123" charset="-128"/>
              </a:rPr>
              <a:t>Put the monthly costs of owning a home </a:t>
            </a:r>
            <a:br>
              <a:rPr lang="en-US" dirty="0">
                <a:latin typeface="Arial" pitchFamily="-123" charset="0"/>
                <a:ea typeface="ヒラギノ角ゴ Pro W3" pitchFamily="-123" charset="-128"/>
                <a:cs typeface="ヒラギノ角ゴ Pro W3" pitchFamily="-123" charset="-128"/>
              </a:rPr>
            </a:br>
            <a:r>
              <a:rPr lang="en-US" dirty="0">
                <a:latin typeface="Arial" pitchFamily="-123" charset="0"/>
                <a:ea typeface="ヒラギノ角ゴ Pro W3" pitchFamily="-123" charset="-128"/>
                <a:cs typeface="ヒラギノ角ゴ Pro W3" pitchFamily="-123" charset="-128"/>
              </a:rPr>
              <a:t>(mortgage, property taxes, maintenance, </a:t>
            </a:r>
            <a:br>
              <a:rPr lang="en-US" dirty="0">
                <a:latin typeface="Arial" pitchFamily="-123" charset="0"/>
                <a:ea typeface="ヒラギノ角ゴ Pro W3" pitchFamily="-123" charset="-128"/>
                <a:cs typeface="ヒラギノ角ゴ Pro W3" pitchFamily="-123" charset="-128"/>
              </a:rPr>
            </a:br>
            <a:r>
              <a:rPr lang="en-US" dirty="0">
                <a:latin typeface="Arial" pitchFamily="-123" charset="0"/>
                <a:ea typeface="ヒラギノ角ゴ Pro W3" pitchFamily="-123" charset="-128"/>
                <a:cs typeface="ヒラギノ角ゴ Pro W3" pitchFamily="-123" charset="-128"/>
              </a:rPr>
              <a:t>etc.) into a savings account.</a:t>
            </a:r>
          </a:p>
          <a:p>
            <a:pPr marL="687388" lvl="1" indent="-228600" eaLnBrk="0" hangingPunct="0">
              <a:buFontTx/>
              <a:buChar char="•"/>
              <a:defRPr/>
            </a:pPr>
            <a:r>
              <a:rPr lang="en-US" dirty="0">
                <a:latin typeface="Arial" pitchFamily="-123" charset="0"/>
                <a:ea typeface="ヒラギノ角ゴ Pro W3" pitchFamily="-123" charset="-128"/>
                <a:cs typeface="ヒラギノ角ゴ Pro W3" pitchFamily="-123" charset="-128"/>
              </a:rPr>
              <a:t>Can you afford to live on what</a:t>
            </a:r>
            <a:r>
              <a:rPr lang="en-US" dirty="0">
                <a:latin typeface="HelveticaNeueLT Pro 55 Roman" charset="0"/>
                <a:ea typeface="ヒラギノ角ゴ Pro W3" pitchFamily="-123" charset="-128"/>
                <a:cs typeface="ヒラギノ角ゴ Pro W3" pitchFamily="-123" charset="-128"/>
              </a:rPr>
              <a:t>’</a:t>
            </a:r>
            <a:r>
              <a:rPr lang="en-US" dirty="0">
                <a:latin typeface="Arial" pitchFamily="-123" charset="0"/>
                <a:ea typeface="ヒラギノ角ゴ Pro W3" pitchFamily="-123" charset="-128"/>
                <a:cs typeface="ヒラギノ角ゴ Pro W3" pitchFamily="-123" charset="-128"/>
              </a:rPr>
              <a:t>s left?</a:t>
            </a:r>
          </a:p>
          <a:p>
            <a:pPr marL="687388" lvl="1" indent="-228600" eaLnBrk="0" hangingPunct="0">
              <a:buFontTx/>
              <a:buChar char="•"/>
              <a:defRPr/>
            </a:pPr>
            <a:r>
              <a:rPr lang="en-US" dirty="0">
                <a:latin typeface="Arial" pitchFamily="-123" charset="0"/>
                <a:ea typeface="ヒラギノ角ゴ Pro W3" pitchFamily="-123" charset="-128"/>
                <a:cs typeface="ヒラギノ角ゴ Pro W3" pitchFamily="-123" charset="-128"/>
              </a:rPr>
              <a:t>Could you afford higher costs for heating,  </a:t>
            </a:r>
            <a:br>
              <a:rPr lang="en-US" dirty="0">
                <a:latin typeface="Arial" pitchFamily="-123" charset="0"/>
                <a:ea typeface="ヒラギノ角ゴ Pro W3" pitchFamily="-123" charset="-128"/>
                <a:cs typeface="ヒラギノ角ゴ Pro W3" pitchFamily="-123" charset="-128"/>
              </a:rPr>
            </a:br>
            <a:r>
              <a:rPr lang="en-US" dirty="0">
                <a:latin typeface="Arial" pitchFamily="-123" charset="0"/>
                <a:ea typeface="ヒラギノ角ゴ Pro W3" pitchFamily="-123" charset="-128"/>
                <a:cs typeface="ヒラギノ角ゴ Pro W3" pitchFamily="-123" charset="-128"/>
              </a:rPr>
              <a:t>taxes or insurance?</a:t>
            </a:r>
          </a:p>
          <a:p>
            <a:pPr marL="228600" indent="-228600" eaLnBrk="0" hangingPunct="0">
              <a:buFontTx/>
              <a:buChar char="•"/>
              <a:defRPr/>
            </a:pPr>
            <a:r>
              <a:rPr lang="en-CA" dirty="0">
                <a:latin typeface="Arial" pitchFamily="-123" charset="0"/>
                <a:ea typeface="ヒラギノ角ゴ Pro W3" pitchFamily="-123" charset="-128"/>
                <a:cs typeface="ヒラギノ角ゴ Pro W3" pitchFamily="-123" charset="-128"/>
              </a:rPr>
              <a:t>Rent or Buy a Home Calculator</a:t>
            </a:r>
          </a:p>
          <a:p>
            <a:pPr marL="685800" lvl="1" indent="-228600" eaLnBrk="0" hangingPunct="0">
              <a:buFontTx/>
              <a:buChar char="•"/>
              <a:defRPr/>
            </a:pPr>
            <a:r>
              <a:rPr lang="en-CA" sz="2100" dirty="0">
                <a:latin typeface="Arial" pitchFamily="-123" charset="0"/>
                <a:ea typeface="ヒラギノ角ゴ Pro W3" pitchFamily="-123" charset="-128"/>
                <a:cs typeface="ヒラギノ角ゴ Pro W3" pitchFamily="-123" charset="-128"/>
                <a:hlinkClick r:id="rId3"/>
              </a:rPr>
              <a:t>www.ic.gc.ca</a:t>
            </a:r>
            <a:r>
              <a:rPr lang="en-CA" sz="2100" dirty="0">
                <a:latin typeface="Arial" pitchFamily="-123" charset="0"/>
                <a:ea typeface="ヒラギノ角ゴ Pro W3" pitchFamily="-123" charset="-128"/>
                <a:cs typeface="ヒラギノ角ゴ Pro W3" pitchFamily="-123" charset="-128"/>
              </a:rPr>
              <a:t>, select Just for consumers, select More, select Office of Consumer Affairs (OCA), click Spending Smarter Tools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1873251" y="955676"/>
            <a:ext cx="18399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b="1"/>
              <a:t>Can you afford it?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9969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42D697DA-6F0E-47D5-B450-66628B786AE9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26</a:t>
            </a:fld>
            <a:endParaRPr lang="en-US" altLang="en-US"/>
          </a:p>
        </p:txBody>
      </p:sp>
      <p:sp>
        <p:nvSpPr>
          <p:cNvPr id="30725" name="TextBox 7"/>
          <p:cNvSpPr txBox="1">
            <a:spLocks noChangeArrowheads="1"/>
          </p:cNvSpPr>
          <p:nvPr/>
        </p:nvSpPr>
        <p:spPr bwMode="auto">
          <a:xfrm>
            <a:off x="2063751" y="339725"/>
            <a:ext cx="7997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EC8203"/>
                </a:solidFill>
              </a:rPr>
              <a:t>MANAGING YOUR COST OF LIVING – BE A SMART CONSUMER</a:t>
            </a:r>
          </a:p>
        </p:txBody>
      </p:sp>
    </p:spTree>
    <p:extLst>
      <p:ext uri="{BB962C8B-B14F-4D97-AF65-F5344CB8AC3E}">
        <p14:creationId xmlns:p14="http://schemas.microsoft.com/office/powerpoint/2010/main" val="3866990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1524001" y="1273176"/>
            <a:ext cx="2189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b="1" dirty="0"/>
              <a:t>How to cut $142/month </a:t>
            </a:r>
            <a:br>
              <a:rPr lang="en-US" altLang="en-US" b="1" dirty="0"/>
            </a:br>
            <a:r>
              <a:rPr lang="en-US" altLang="en-US" b="1" dirty="0"/>
              <a:t>of spending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9969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732FE1D5-FB58-4B98-930E-7AE9695821C0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27</a:t>
            </a:fld>
            <a:endParaRPr lang="en-US" altLang="en-US"/>
          </a:p>
        </p:txBody>
      </p:sp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4488" y="1401083"/>
            <a:ext cx="5351462" cy="234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7"/>
          <p:cNvSpPr txBox="1">
            <a:spLocks noChangeArrowheads="1"/>
          </p:cNvSpPr>
          <p:nvPr/>
        </p:nvSpPr>
        <p:spPr bwMode="auto">
          <a:xfrm>
            <a:off x="2063751" y="339725"/>
            <a:ext cx="7997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EC8203"/>
                </a:solidFill>
              </a:rPr>
              <a:t>MANAGING YOUR COST OF LIVING – BE A SMART CONSUMER</a:t>
            </a:r>
          </a:p>
        </p:txBody>
      </p:sp>
    </p:spTree>
    <p:extLst>
      <p:ext uri="{BB962C8B-B14F-4D97-AF65-F5344CB8AC3E}">
        <p14:creationId xmlns:p14="http://schemas.microsoft.com/office/powerpoint/2010/main" val="3715735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438400" y="2438400"/>
            <a:ext cx="95504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996E59"/>
                </a:solidFill>
              </a14:hiddenFill>
            </a:ext>
          </a:extLst>
        </p:spPr>
        <p:txBody>
          <a:bodyPr/>
          <a:lstStyle/>
          <a:p>
            <a:pPr marL="0" indent="0" algn="ctr">
              <a:spcBef>
                <a:spcPct val="55000"/>
              </a:spcBef>
              <a:buFontTx/>
              <a:buNone/>
            </a:pPr>
            <a:r>
              <a:rPr lang="en-US" sz="3200" b="1"/>
              <a:t>Following a practical budget can help you:</a:t>
            </a:r>
          </a:p>
          <a:p>
            <a:pPr marL="0" indent="0">
              <a:spcBef>
                <a:spcPct val="55000"/>
              </a:spcBef>
              <a:buFontTx/>
              <a:buNone/>
            </a:pPr>
            <a:r>
              <a:rPr lang="en-US" sz="3200" b="1"/>
              <a:t>1. Develop better financial habits. </a:t>
            </a:r>
          </a:p>
          <a:p>
            <a:pPr marL="0" indent="0">
              <a:spcBef>
                <a:spcPct val="55000"/>
              </a:spcBef>
              <a:buFontTx/>
              <a:buNone/>
            </a:pPr>
            <a:r>
              <a:rPr lang="en-US" sz="3200" b="1"/>
              <a:t>2. Relieve emotional stress.</a:t>
            </a:r>
          </a:p>
          <a:p>
            <a:pPr marL="0" indent="0">
              <a:spcBef>
                <a:spcPct val="55000"/>
              </a:spcBef>
              <a:buFontTx/>
              <a:buNone/>
            </a:pPr>
            <a:r>
              <a:rPr lang="en-US" sz="3200" b="1"/>
              <a:t>3. Assist you in achieving your financial goals.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3617384" y="1219200"/>
            <a:ext cx="449924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4400"/>
              <a:t>Why It</a:t>
            </a:r>
            <a:r>
              <a:rPr lang="ja-JP" altLang="en-US" sz="4400">
                <a:latin typeface="Arial"/>
              </a:rPr>
              <a:t>’</a:t>
            </a:r>
            <a:r>
              <a:rPr lang="en-US" sz="4400"/>
              <a:t>s Important</a:t>
            </a:r>
          </a:p>
        </p:txBody>
      </p:sp>
    </p:spTree>
    <p:extLst>
      <p:ext uri="{BB962C8B-B14F-4D97-AF65-F5344CB8AC3E}">
        <p14:creationId xmlns:p14="http://schemas.microsoft.com/office/powerpoint/2010/main" val="2265384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1" y="914400"/>
            <a:ext cx="10081684" cy="1143000"/>
          </a:xfrm>
        </p:spPr>
        <p:txBody>
          <a:bodyPr/>
          <a:lstStyle/>
          <a:p>
            <a:r>
              <a:rPr lang="en-US" b="1"/>
              <a:t>Why is a Budget Necessary?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188634" y="2345284"/>
            <a:ext cx="9810751" cy="415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US" sz="2400">
                <a:cs typeface="Times New Roman" charset="0"/>
              </a:rPr>
              <a:t> Identifies and defines your financial goals</a:t>
            </a:r>
          </a:p>
          <a:p>
            <a:pPr>
              <a:buFontTx/>
              <a:buBlip>
                <a:blip r:embed="rId2"/>
              </a:buBlip>
            </a:pPr>
            <a:endParaRPr lang="en-US" sz="2400"/>
          </a:p>
          <a:p>
            <a:pPr eaLnBrk="0" hangingPunct="0">
              <a:buFontTx/>
              <a:buBlip>
                <a:blip r:embed="rId2"/>
              </a:buBlip>
            </a:pPr>
            <a:r>
              <a:rPr lang="en-US" sz="2400">
                <a:cs typeface="Times New Roman" charset="0"/>
              </a:rPr>
              <a:t> Manages your money</a:t>
            </a:r>
          </a:p>
          <a:p>
            <a:pPr eaLnBrk="0" hangingPunct="0"/>
            <a:endParaRPr lang="en-US" sz="2400"/>
          </a:p>
          <a:p>
            <a:pPr eaLnBrk="0" hangingPunct="0">
              <a:buFontTx/>
              <a:buBlip>
                <a:blip r:embed="rId2"/>
              </a:buBlip>
            </a:pPr>
            <a:r>
              <a:rPr lang="en-US" sz="2400">
                <a:cs typeface="Times New Roman" charset="0"/>
              </a:rPr>
              <a:t> Directs your money flow</a:t>
            </a:r>
          </a:p>
          <a:p>
            <a:pPr eaLnBrk="0" hangingPunct="0"/>
            <a:endParaRPr lang="en-US" sz="2400">
              <a:cs typeface="Times New Roman" charset="0"/>
            </a:endParaRPr>
          </a:p>
          <a:p>
            <a:pPr eaLnBrk="0" hangingPunct="0">
              <a:buFontTx/>
              <a:buBlip>
                <a:blip r:embed="rId2"/>
              </a:buBlip>
            </a:pPr>
            <a:r>
              <a:rPr lang="en-US" sz="2400">
                <a:cs typeface="Times New Roman" charset="0"/>
              </a:rPr>
              <a:t> Increase your savings</a:t>
            </a:r>
            <a:endParaRPr lang="en-US" sz="2400"/>
          </a:p>
          <a:p>
            <a:pPr eaLnBrk="0" hangingPunct="0">
              <a:buFontTx/>
              <a:buBlip>
                <a:blip r:embed="rId2"/>
              </a:buBlip>
            </a:pPr>
            <a:endParaRPr lang="en-US" sz="2400"/>
          </a:p>
          <a:p>
            <a:pPr eaLnBrk="0" hangingPunct="0">
              <a:buFontTx/>
              <a:buBlip>
                <a:blip r:embed="rId2"/>
              </a:buBlip>
            </a:pPr>
            <a:r>
              <a:rPr lang="en-US" sz="2400">
                <a:cs typeface="Times New Roman" charset="0"/>
              </a:rPr>
              <a:t> Avoids spending money unnecessarily</a:t>
            </a:r>
          </a:p>
          <a:p>
            <a:pPr eaLnBrk="0" hangingPunct="0"/>
            <a:endParaRPr lang="en-US" sz="2400"/>
          </a:p>
          <a:p>
            <a:pPr eaLnBrk="0" hangingPunct="0">
              <a:buFontTx/>
              <a:buBlip>
                <a:blip r:embed="rId2"/>
              </a:buBlip>
            </a:pPr>
            <a:r>
              <a:rPr lang="en-US" sz="2400">
                <a:cs typeface="Times New Roman" charset="0"/>
              </a:rPr>
              <a:t> Achieves your personal goals</a:t>
            </a:r>
          </a:p>
        </p:txBody>
      </p:sp>
    </p:spTree>
    <p:extLst>
      <p:ext uri="{BB962C8B-B14F-4D97-AF65-F5344CB8AC3E}">
        <p14:creationId xmlns:p14="http://schemas.microsoft.com/office/powerpoint/2010/main" val="1891826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Picture 30">
            <a:extLst>
              <a:ext uri="{FF2B5EF4-FFF2-40B4-BE49-F238E27FC236}">
                <a16:creationId xmlns:a16="http://schemas.microsoft.com/office/drawing/2014/main" xmlns="" id="{CDC85B28-A7D5-466B-B992-C65F7DB12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26" y="508993"/>
            <a:ext cx="3046512" cy="289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>
            <a:extLst>
              <a:ext uri="{FF2B5EF4-FFF2-40B4-BE49-F238E27FC236}">
                <a16:creationId xmlns:a16="http://schemas.microsoft.com/office/drawing/2014/main" xmlns="" id="{D95BDD11-37CC-4B6A-B6CF-A5686ECA3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776" y="5643563"/>
            <a:ext cx="428625" cy="30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6"/>
              <a:t>A3</a:t>
            </a:r>
            <a:endParaRPr lang="en-US" altLang="en-US" sz="2250"/>
          </a:p>
        </p:txBody>
      </p:sp>
      <p:sp>
        <p:nvSpPr>
          <p:cNvPr id="27652" name="Text Box 9">
            <a:extLst>
              <a:ext uri="{FF2B5EF4-FFF2-40B4-BE49-F238E27FC236}">
                <a16:creationId xmlns:a16="http://schemas.microsoft.com/office/drawing/2014/main" xmlns="" id="{19E19651-07E6-4516-96DF-5F8E14EB6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2463" y="2071687"/>
            <a:ext cx="5832575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25" b="1"/>
              <a:t>Why Budget?</a:t>
            </a:r>
            <a:endParaRPr lang="en-US" altLang="en-US" sz="2625"/>
          </a:p>
          <a:p>
            <a:pPr>
              <a:spcBef>
                <a:spcPct val="50000"/>
              </a:spcBef>
              <a:buClr>
                <a:srgbClr val="991222"/>
              </a:buClr>
              <a:buFont typeface="Wingdings" panose="05000000000000000000" pitchFamily="2" charset="2"/>
              <a:buChar char="§"/>
            </a:pPr>
            <a:r>
              <a:rPr lang="en-US" altLang="en-US" sz="2250"/>
              <a:t> Helps you to live within your financial</a:t>
            </a:r>
            <a:br>
              <a:rPr lang="en-US" altLang="en-US" sz="2250"/>
            </a:br>
            <a:r>
              <a:rPr lang="en-US" altLang="en-US" sz="2250"/>
              <a:t>   means and meet expenses</a:t>
            </a:r>
          </a:p>
          <a:p>
            <a:pPr>
              <a:spcBef>
                <a:spcPct val="50000"/>
              </a:spcBef>
              <a:buClr>
                <a:srgbClr val="991222"/>
              </a:buClr>
              <a:buFont typeface="Wingdings" panose="05000000000000000000" pitchFamily="2" charset="2"/>
              <a:buChar char="§"/>
            </a:pPr>
            <a:r>
              <a:rPr lang="en-US" altLang="en-US" sz="2250"/>
              <a:t> Helps you track spending versus saving to     </a:t>
            </a:r>
            <a:br>
              <a:rPr lang="en-US" altLang="en-US" sz="2250"/>
            </a:br>
            <a:r>
              <a:rPr lang="en-US" altLang="en-US" sz="2250"/>
              <a:t>   accomplish long- and short-term goals</a:t>
            </a:r>
          </a:p>
          <a:p>
            <a:pPr>
              <a:spcBef>
                <a:spcPct val="50000"/>
              </a:spcBef>
              <a:buClr>
                <a:srgbClr val="991222"/>
              </a:buClr>
              <a:buFont typeface="Wingdings" panose="05000000000000000000" pitchFamily="2" charset="2"/>
              <a:buChar char="§"/>
            </a:pPr>
            <a:r>
              <a:rPr lang="en-US" altLang="en-US" sz="2250"/>
              <a:t> Offers peace of mind. Worry is a waste</a:t>
            </a:r>
            <a:br>
              <a:rPr lang="en-US" altLang="en-US" sz="2250"/>
            </a:br>
            <a:r>
              <a:rPr lang="en-US" altLang="en-US" sz="2250"/>
              <a:t>   of resources</a:t>
            </a:r>
          </a:p>
        </p:txBody>
      </p:sp>
      <p:pic>
        <p:nvPicPr>
          <p:cNvPr id="27653" name="Picture 11" descr="Picture 3">
            <a:extLst>
              <a:ext uri="{FF2B5EF4-FFF2-40B4-BE49-F238E27FC236}">
                <a16:creationId xmlns:a16="http://schemas.microsoft.com/office/drawing/2014/main" xmlns="" id="{8F75B0AE-3CA4-4EF6-B4DD-5F7B7F91B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13" y="331888"/>
            <a:ext cx="4758036" cy="15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513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1" y="1066800"/>
            <a:ext cx="9903884" cy="1143000"/>
          </a:xfrm>
        </p:spPr>
        <p:txBody>
          <a:bodyPr/>
          <a:lstStyle/>
          <a:p>
            <a:r>
              <a:rPr lang="en-US" b="1"/>
              <a:t>What is a Budget?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336800" y="2693443"/>
            <a:ext cx="9550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ja-JP" altLang="en-US" sz="2400" i="1">
                <a:latin typeface="Arial"/>
                <a:cs typeface="Times New Roman" charset="0"/>
              </a:rPr>
              <a:t>“</a:t>
            </a:r>
            <a:r>
              <a:rPr lang="en-US" sz="2400" i="1">
                <a:cs typeface="Times New Roman" charset="0"/>
              </a:rPr>
              <a:t>…a plan for the coordination of resources and expenditures</a:t>
            </a:r>
            <a:r>
              <a:rPr lang="ja-JP" altLang="en-US" sz="2400" i="1">
                <a:latin typeface="Arial"/>
                <a:cs typeface="Times New Roman" charset="0"/>
              </a:rPr>
              <a:t>”</a:t>
            </a:r>
            <a:endParaRPr lang="en-US" sz="2400" i="1">
              <a:cs typeface="Times New Roman" charset="0"/>
            </a:endParaRPr>
          </a:p>
          <a:p>
            <a:pPr algn="r" eaLnBrk="0" hangingPunct="0"/>
            <a:r>
              <a:rPr lang="en-US" sz="1800" b="0">
                <a:cs typeface="Times New Roman" charset="0"/>
              </a:rPr>
              <a:t>Merriam-Webster Online Dictionary</a:t>
            </a:r>
            <a:r>
              <a:rPr lang="en-US" sz="2000" b="0"/>
              <a:t> 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336801" y="4276120"/>
            <a:ext cx="952076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400">
                <a:cs typeface="Times New Roman" charset="0"/>
              </a:rPr>
              <a:t>Simply Put:</a:t>
            </a:r>
          </a:p>
          <a:p>
            <a:endParaRPr lang="en-US" sz="2400">
              <a:cs typeface="Times New Roman" charset="0"/>
            </a:endParaRPr>
          </a:p>
          <a:p>
            <a:pPr algn="ctr"/>
            <a:r>
              <a:rPr lang="en-US" sz="2400">
                <a:cs typeface="Times New Roman" charset="0"/>
              </a:rPr>
              <a:t>	A budget is a plan for managing         your money in a way that best meets your personal needs and wants.</a:t>
            </a:r>
          </a:p>
        </p:txBody>
      </p:sp>
    </p:spTree>
    <p:extLst>
      <p:ext uri="{BB962C8B-B14F-4D97-AF65-F5344CB8AC3E}">
        <p14:creationId xmlns:p14="http://schemas.microsoft.com/office/powerpoint/2010/main" val="396015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36800" y="1082675"/>
            <a:ext cx="9550400" cy="1143000"/>
          </a:xfrm>
        </p:spPr>
        <p:txBody>
          <a:bodyPr/>
          <a:lstStyle/>
          <a:p>
            <a:r>
              <a:rPr lang="en-US" b="1"/>
              <a:t>Seven Keys to Effective Budgeting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1" y="2484438"/>
            <a:ext cx="9768417" cy="4068762"/>
          </a:xfrm>
        </p:spPr>
        <p:txBody>
          <a:bodyPr/>
          <a:lstStyle/>
          <a:p>
            <a:pPr marL="609600" indent="-609600">
              <a:buFont typeface="Symbol" charset="0"/>
              <a:buAutoNum type="arabicPeriod"/>
            </a:pPr>
            <a:r>
              <a:rPr lang="en-US" sz="2800" b="1"/>
              <a:t>Identify and develop personal goals</a:t>
            </a:r>
          </a:p>
          <a:p>
            <a:pPr marL="609600" indent="-609600">
              <a:buFont typeface="Symbol" charset="0"/>
              <a:buAutoNum type="arabicPeriod"/>
            </a:pPr>
            <a:r>
              <a:rPr lang="en-US" sz="2800" b="1"/>
              <a:t>Evaluate and record current trends, both income and expenses</a:t>
            </a:r>
          </a:p>
          <a:p>
            <a:pPr marL="609600" indent="-609600">
              <a:buFont typeface="Symbol" charset="0"/>
              <a:buAutoNum type="arabicPeriod"/>
            </a:pPr>
            <a:r>
              <a:rPr lang="en-US" sz="2800" b="1"/>
              <a:t>Assign priorities</a:t>
            </a:r>
          </a:p>
          <a:p>
            <a:pPr marL="609600" indent="-609600">
              <a:buFont typeface="Symbol" charset="0"/>
              <a:buAutoNum type="arabicPeriod"/>
            </a:pPr>
            <a:r>
              <a:rPr lang="en-US" sz="2800" b="1"/>
              <a:t>Develop a time line for the month</a:t>
            </a:r>
          </a:p>
          <a:p>
            <a:pPr marL="609600" indent="-609600">
              <a:buFont typeface="Symbol" charset="0"/>
              <a:buAutoNum type="arabicPeriod"/>
            </a:pPr>
            <a:r>
              <a:rPr lang="en-US" sz="2800" b="1"/>
              <a:t>Keep it simple</a:t>
            </a:r>
          </a:p>
          <a:p>
            <a:pPr marL="609600" indent="-609600">
              <a:buFont typeface="Symbol" charset="0"/>
              <a:buAutoNum type="arabicPeriod"/>
            </a:pPr>
            <a:r>
              <a:rPr lang="en-US" sz="2800" b="1"/>
              <a:t>Remain flexible: </a:t>
            </a:r>
            <a:r>
              <a:rPr lang="ja-JP" altLang="en-US" sz="2400" b="1" i="1">
                <a:latin typeface="Arial"/>
              </a:rPr>
              <a:t>“</a:t>
            </a:r>
            <a:r>
              <a:rPr lang="en-US" sz="2400" b="1" i="1"/>
              <a:t>One size does not fit all</a:t>
            </a:r>
            <a:r>
              <a:rPr lang="ja-JP" altLang="en-US" sz="2400" b="1" i="1">
                <a:latin typeface="Arial"/>
              </a:rPr>
              <a:t>”</a:t>
            </a:r>
            <a:endParaRPr lang="en-US" sz="2400" b="1" i="1"/>
          </a:p>
          <a:p>
            <a:pPr marL="609600" indent="-609600">
              <a:buFont typeface="Symbol" charset="0"/>
              <a:buAutoNum type="arabicPeriod"/>
            </a:pPr>
            <a:r>
              <a:rPr lang="en-US" sz="2800" b="1"/>
              <a:t>Review and revise</a:t>
            </a:r>
          </a:p>
        </p:txBody>
      </p:sp>
    </p:spTree>
    <p:extLst>
      <p:ext uri="{BB962C8B-B14F-4D97-AF65-F5344CB8AC3E}">
        <p14:creationId xmlns:p14="http://schemas.microsoft.com/office/powerpoint/2010/main" val="65507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838200"/>
            <a:ext cx="10058400" cy="1143000"/>
          </a:xfrm>
        </p:spPr>
        <p:txBody>
          <a:bodyPr/>
          <a:lstStyle/>
          <a:p>
            <a:r>
              <a:rPr lang="en-US" b="1"/>
              <a:t>Budgeting is Effective Money Management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540001" y="2391579"/>
            <a:ext cx="94615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US" sz="2400">
                <a:cs typeface="Times New Roman" charset="0"/>
              </a:rPr>
              <a:t> Effective money management is planning how to get the most from your money.</a:t>
            </a:r>
          </a:p>
          <a:p>
            <a:endParaRPr lang="en-US" sz="2400"/>
          </a:p>
          <a:p>
            <a:pPr eaLnBrk="0" hangingPunct="0">
              <a:buFontTx/>
              <a:buBlip>
                <a:blip r:embed="rId2"/>
              </a:buBlip>
            </a:pPr>
            <a:r>
              <a:rPr lang="en-US" sz="2400">
                <a:cs typeface="Times New Roman" charset="0"/>
              </a:rPr>
              <a:t> Good money managers keep track of where their money goes so that they can make it go farther.</a:t>
            </a:r>
          </a:p>
          <a:p>
            <a:pPr eaLnBrk="0" hangingPunct="0"/>
            <a:endParaRPr lang="en-US" sz="2400"/>
          </a:p>
          <a:p>
            <a:pPr eaLnBrk="0" hangingPunct="0">
              <a:buFontTx/>
              <a:buBlip>
                <a:blip r:embed="rId2"/>
              </a:buBlip>
            </a:pPr>
            <a:r>
              <a:rPr lang="en-US" sz="2400">
                <a:cs typeface="Times New Roman" charset="0"/>
              </a:rPr>
              <a:t> Effective money management includes:</a:t>
            </a:r>
          </a:p>
          <a:p>
            <a:pPr lvl="1" eaLnBrk="0" hangingPunct="0">
              <a:buFontTx/>
              <a:buBlip>
                <a:blip r:embed="rId2"/>
              </a:buBlip>
            </a:pPr>
            <a:r>
              <a:rPr lang="en-US" sz="2400">
                <a:cs typeface="Times New Roman" charset="0"/>
              </a:rPr>
              <a:t> </a:t>
            </a:r>
            <a:r>
              <a:rPr lang="en-US" sz="2000">
                <a:cs typeface="Times New Roman" charset="0"/>
              </a:rPr>
              <a:t>Developing personal financial goals</a:t>
            </a:r>
            <a:endParaRPr lang="en-US" sz="2000"/>
          </a:p>
          <a:p>
            <a:pPr lvl="1" eaLnBrk="0" hangingPunct="0">
              <a:buFontTx/>
              <a:buBlip>
                <a:blip r:embed="rId2"/>
              </a:buBlip>
            </a:pPr>
            <a:r>
              <a:rPr lang="en-US" sz="2000">
                <a:cs typeface="Times New Roman" charset="0"/>
              </a:rPr>
              <a:t> Organizing personal financial records</a:t>
            </a:r>
            <a:endParaRPr lang="en-US" sz="2000"/>
          </a:p>
          <a:p>
            <a:pPr lvl="1" eaLnBrk="0" hangingPunct="0">
              <a:buFontTx/>
              <a:buBlip>
                <a:blip r:embed="rId2"/>
              </a:buBlip>
            </a:pPr>
            <a:r>
              <a:rPr lang="en-US" sz="2000">
                <a:cs typeface="Times New Roman" charset="0"/>
              </a:rPr>
              <a:t> Creating a personal monthly budget</a:t>
            </a:r>
            <a:endParaRPr lang="en-US" sz="2000"/>
          </a:p>
          <a:p>
            <a:pPr lvl="1" eaLnBrk="0" hangingPunct="0">
              <a:buFontTx/>
              <a:buBlip>
                <a:blip r:embed="rId2"/>
              </a:buBlip>
            </a:pPr>
            <a:r>
              <a:rPr lang="en-US" sz="2000">
                <a:cs typeface="Times New Roman" charset="0"/>
              </a:rPr>
              <a:t> Evaluating personal financial health</a:t>
            </a:r>
          </a:p>
        </p:txBody>
      </p:sp>
    </p:spTree>
    <p:extLst>
      <p:ext uri="{BB962C8B-B14F-4D97-AF65-F5344CB8AC3E}">
        <p14:creationId xmlns:p14="http://schemas.microsoft.com/office/powerpoint/2010/main" val="3699687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5200" y="3962400"/>
            <a:ext cx="9753600" cy="2514600"/>
          </a:xfrm>
        </p:spPr>
        <p:txBody>
          <a:bodyPr/>
          <a:lstStyle/>
          <a:p>
            <a:pPr marL="609600" indent="-609600">
              <a:buFont typeface="Symbol" charset="0"/>
              <a:buAutoNum type="arabicPeriod"/>
            </a:pPr>
            <a:r>
              <a:rPr lang="en-US" sz="2800"/>
              <a:t>Adjust plans, activities, and spending as needed</a:t>
            </a:r>
          </a:p>
          <a:p>
            <a:pPr marL="609600" indent="-609600">
              <a:buFont typeface="Symbol" charset="0"/>
              <a:buAutoNum type="arabicPeriod"/>
            </a:pPr>
            <a:r>
              <a:rPr lang="en-US" sz="2800"/>
              <a:t>Spend money cost-effectively</a:t>
            </a:r>
          </a:p>
          <a:p>
            <a:pPr marL="609600" indent="-609600">
              <a:buFont typeface="Symbol" charset="0"/>
              <a:buAutoNum type="arabicPeriod"/>
            </a:pPr>
            <a:r>
              <a:rPr lang="en-US" sz="2800"/>
              <a:t>Reach the specific goals you have set</a:t>
            </a:r>
          </a:p>
          <a:p>
            <a:pPr marL="609600" indent="-609600">
              <a:buFont typeface="Symbol" charset="0"/>
              <a:buAutoNum type="arabicPeriod"/>
            </a:pPr>
            <a:r>
              <a:rPr lang="en-US" sz="2800"/>
              <a:t>Strengthen internal control system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032001" y="914400"/>
            <a:ext cx="1008168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How do I Create a Budget?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133600" y="2286000"/>
            <a:ext cx="995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/>
              <a:t>Creating a budget begins with a clear, accurate, and well-thought-out plan.  This will allow you to be able to:</a:t>
            </a:r>
          </a:p>
        </p:txBody>
      </p:sp>
    </p:spTree>
    <p:extLst>
      <p:ext uri="{BB962C8B-B14F-4D97-AF65-F5344CB8AC3E}">
        <p14:creationId xmlns:p14="http://schemas.microsoft.com/office/powerpoint/2010/main" val="3954819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1984" y="762000"/>
            <a:ext cx="9565216" cy="1143000"/>
          </a:xfrm>
        </p:spPr>
        <p:txBody>
          <a:bodyPr/>
          <a:lstStyle/>
          <a:p>
            <a:r>
              <a:rPr lang="en-US" b="1"/>
              <a:t>What</a:t>
            </a:r>
            <a:r>
              <a:rPr lang="ja-JP" altLang="en-US" b="1">
                <a:latin typeface="Arial"/>
              </a:rPr>
              <a:t>’</a:t>
            </a:r>
            <a:r>
              <a:rPr lang="en-US" b="1"/>
              <a:t>s in a Budget?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35200" y="1817689"/>
            <a:ext cx="5080000" cy="430847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0000FF"/>
                </a:solidFill>
              </a:rPr>
              <a:t>INCOME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400" b="1"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b="1"/>
              <a:t>Simply any money earned or contributed to  your household from either personal finances or a business.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010401" y="1828800"/>
            <a:ext cx="5035551" cy="405765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b="1">
                <a:solidFill>
                  <a:srgbClr val="0000FF"/>
                </a:solidFill>
              </a:rPr>
              <a:t>EXPENSES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400" b="1">
              <a:solidFill>
                <a:srgbClr val="0000FF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b="1"/>
              <a:t>Money that you spend, this includes anything you purchase. This includes both planned and unexpected expenses.</a:t>
            </a:r>
          </a:p>
        </p:txBody>
      </p:sp>
    </p:spTree>
    <p:extLst>
      <p:ext uri="{BB962C8B-B14F-4D97-AF65-F5344CB8AC3E}">
        <p14:creationId xmlns:p14="http://schemas.microsoft.com/office/powerpoint/2010/main" val="3008418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667" y="1036638"/>
            <a:ext cx="9516533" cy="1143000"/>
          </a:xfrm>
        </p:spPr>
        <p:txBody>
          <a:bodyPr/>
          <a:lstStyle/>
          <a:p>
            <a:r>
              <a:rPr lang="en-US" b="1"/>
              <a:t>Steps in Budgeting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6800" y="2667000"/>
            <a:ext cx="9550400" cy="3048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/>
              <a:t>Set financial goals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/>
              <a:t>Estimate your income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/>
              <a:t>Record what you spend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/>
              <a:t>Budget for actual and unexpected expenses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/>
              <a:t>Review and evaluate monthly</a:t>
            </a:r>
          </a:p>
        </p:txBody>
      </p:sp>
    </p:spTree>
    <p:extLst>
      <p:ext uri="{BB962C8B-B14F-4D97-AF65-F5344CB8AC3E}">
        <p14:creationId xmlns:p14="http://schemas.microsoft.com/office/powerpoint/2010/main" val="951809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11917" y="777875"/>
            <a:ext cx="9370483" cy="1143000"/>
          </a:xfrm>
        </p:spPr>
        <p:txBody>
          <a:bodyPr/>
          <a:lstStyle/>
          <a:p>
            <a:r>
              <a:rPr lang="en-US" b="1"/>
              <a:t>Set Financial Goals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163234" y="1828800"/>
            <a:ext cx="9825567" cy="443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400"/>
              <a:t>Identify and write them down</a:t>
            </a:r>
          </a:p>
          <a:p>
            <a:pPr lvl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000"/>
              <a:t>Long term (1-5 years)</a:t>
            </a:r>
          </a:p>
          <a:p>
            <a:pPr lvl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000"/>
              <a:t>Short term (within a year)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400"/>
              <a:t>Make then achievable, practical, and owned by everyone</a:t>
            </a:r>
          </a:p>
          <a:p>
            <a:pPr lvl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000"/>
              <a:t>Keep them in the fore front</a:t>
            </a:r>
          </a:p>
          <a:p>
            <a:pPr lvl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000"/>
              <a:t>Journal the process</a:t>
            </a:r>
          </a:p>
          <a:p>
            <a:pPr lvl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000"/>
              <a:t>Celebrate their completion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400"/>
              <a:t>Write them into your monthly budget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400"/>
              <a:t>Adjust them as necessary</a:t>
            </a:r>
          </a:p>
        </p:txBody>
      </p:sp>
    </p:spTree>
    <p:extLst>
      <p:ext uri="{BB962C8B-B14F-4D97-AF65-F5344CB8AC3E}">
        <p14:creationId xmlns:p14="http://schemas.microsoft.com/office/powerpoint/2010/main" val="1761613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11917" y="777875"/>
            <a:ext cx="9370483" cy="1143000"/>
          </a:xfrm>
        </p:spPr>
        <p:txBody>
          <a:bodyPr/>
          <a:lstStyle/>
          <a:p>
            <a:r>
              <a:rPr lang="en-US" b="1"/>
              <a:t>Estimate Your Income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163234" y="2346326"/>
            <a:ext cx="982556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000"/>
              <a:t>Make a list of each income stream that you receive on a regular basis each month.  The key is to only include that income you get every month.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000"/>
              <a:t>Include both monthly wages earned from your job(s) as well as monthly supplemental income (i.e. child support, disability, etc.)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000"/>
              <a:t>Mark down the date these are received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000"/>
              <a:t>Calculate the monthly income total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000"/>
              <a:t>Record, but do not include any periodic income you may receive at this point.</a:t>
            </a:r>
          </a:p>
        </p:txBody>
      </p:sp>
    </p:spTree>
    <p:extLst>
      <p:ext uri="{BB962C8B-B14F-4D97-AF65-F5344CB8AC3E}">
        <p14:creationId xmlns:p14="http://schemas.microsoft.com/office/powerpoint/2010/main" val="2686438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11917" y="777875"/>
            <a:ext cx="9370483" cy="1143000"/>
          </a:xfrm>
        </p:spPr>
        <p:txBody>
          <a:bodyPr/>
          <a:lstStyle/>
          <a:p>
            <a:r>
              <a:rPr lang="en-US" b="1"/>
              <a:t>Estimate Your Income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2383367" y="2925764"/>
            <a:ext cx="924771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/>
              <a:t>If your income is unpredictable, estimate what you will receive in the next month and adjust it </a:t>
            </a:r>
            <a:r>
              <a:rPr lang="en-US" sz="2800" i="1">
                <a:solidFill>
                  <a:srgbClr val="FFFF00"/>
                </a:solidFill>
              </a:rPr>
              <a:t>DOWN</a:t>
            </a:r>
            <a:r>
              <a:rPr lang="en-US" sz="2800"/>
              <a:t> a little</a:t>
            </a:r>
          </a:p>
        </p:txBody>
      </p:sp>
    </p:spTree>
    <p:extLst>
      <p:ext uri="{BB962C8B-B14F-4D97-AF65-F5344CB8AC3E}">
        <p14:creationId xmlns:p14="http://schemas.microsoft.com/office/powerpoint/2010/main" val="2847465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33085" y="960438"/>
            <a:ext cx="9552516" cy="1143000"/>
          </a:xfrm>
        </p:spPr>
        <p:txBody>
          <a:bodyPr/>
          <a:lstStyle/>
          <a:p>
            <a:r>
              <a:rPr lang="en-US" b="1"/>
              <a:t>Record What You Spend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2789238"/>
            <a:ext cx="9753600" cy="2849562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800" b="1"/>
              <a:t>Review the previous month</a:t>
            </a:r>
            <a:r>
              <a:rPr lang="ja-JP" altLang="en-US" sz="2800" b="1">
                <a:latin typeface="Arial"/>
              </a:rPr>
              <a:t>’</a:t>
            </a:r>
            <a:r>
              <a:rPr lang="en-US" sz="2800" b="1"/>
              <a:t>s check book ledger, bank statements etc. and record your spending and income.</a:t>
            </a:r>
          </a:p>
          <a:p>
            <a:pPr marL="609600" indent="-609600">
              <a:buFontTx/>
              <a:buAutoNum type="arabicPeriod"/>
            </a:pPr>
            <a:r>
              <a:rPr lang="en-US" sz="2800" b="1"/>
              <a:t>Record what you spend for the next month and write down what your actual expenses and income</a:t>
            </a:r>
          </a:p>
        </p:txBody>
      </p:sp>
    </p:spTree>
    <p:extLst>
      <p:ext uri="{BB962C8B-B14F-4D97-AF65-F5344CB8AC3E}">
        <p14:creationId xmlns:p14="http://schemas.microsoft.com/office/powerpoint/2010/main" val="2754823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" descr="Picture 5">
            <a:extLst>
              <a:ext uri="{FF2B5EF4-FFF2-40B4-BE49-F238E27FC236}">
                <a16:creationId xmlns:a16="http://schemas.microsoft.com/office/drawing/2014/main" xmlns="" id="{38881366-66CA-4E5C-B597-C9B5F2870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034" y="0"/>
            <a:ext cx="3555504" cy="446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2">
            <a:extLst>
              <a:ext uri="{FF2B5EF4-FFF2-40B4-BE49-F238E27FC236}">
                <a16:creationId xmlns:a16="http://schemas.microsoft.com/office/drawing/2014/main" xmlns="" id="{739789E3-B072-4CAF-AF10-A81A13537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776" y="5643563"/>
            <a:ext cx="428625" cy="30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6"/>
              <a:t>A4</a:t>
            </a:r>
            <a:endParaRPr lang="en-US" altLang="en-US" sz="2250"/>
          </a:p>
        </p:txBody>
      </p:sp>
      <p:pic>
        <p:nvPicPr>
          <p:cNvPr id="29700" name="Picture 7" descr="Picture 3">
            <a:extLst>
              <a:ext uri="{FF2B5EF4-FFF2-40B4-BE49-F238E27FC236}">
                <a16:creationId xmlns:a16="http://schemas.microsoft.com/office/drawing/2014/main" xmlns="" id="{36BAE52F-2977-4EBA-B790-117E56F88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13" y="331888"/>
            <a:ext cx="4758036" cy="15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8">
            <a:extLst>
              <a:ext uri="{FF2B5EF4-FFF2-40B4-BE49-F238E27FC236}">
                <a16:creationId xmlns:a16="http://schemas.microsoft.com/office/drawing/2014/main" xmlns="" id="{4312563C-996C-41B4-B203-A83A4D0C6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588" y="2071687"/>
            <a:ext cx="7429500" cy="351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25" b="1"/>
              <a:t>Ideas to Use</a:t>
            </a:r>
            <a:endParaRPr lang="en-US" altLang="en-US" sz="2625"/>
          </a:p>
          <a:p>
            <a:pPr>
              <a:spcBef>
                <a:spcPct val="50000"/>
              </a:spcBef>
              <a:buClr>
                <a:srgbClr val="991222"/>
              </a:buClr>
              <a:buFont typeface="Wingdings" panose="05000000000000000000" pitchFamily="2" charset="2"/>
              <a:buChar char="§"/>
            </a:pPr>
            <a:r>
              <a:rPr lang="en-US" altLang="en-US" sz="2063"/>
              <a:t> Pay yourself a weekly amount for spending money</a:t>
            </a:r>
          </a:p>
          <a:p>
            <a:pPr>
              <a:spcBef>
                <a:spcPct val="50000"/>
              </a:spcBef>
              <a:buClr>
                <a:srgbClr val="991222"/>
              </a:buClr>
              <a:buFont typeface="Wingdings" panose="05000000000000000000" pitchFamily="2" charset="2"/>
              <a:buChar char="§"/>
            </a:pPr>
            <a:r>
              <a:rPr lang="en-US" altLang="en-US" sz="2063"/>
              <a:t> If you get a lump sum grant or loan for the semester, </a:t>
            </a:r>
            <a:br>
              <a:rPr lang="en-US" altLang="en-US" sz="2063"/>
            </a:br>
            <a:r>
              <a:rPr lang="en-US" altLang="en-US" sz="2063"/>
              <a:t>   write the semester’s worth of rent checks</a:t>
            </a:r>
          </a:p>
          <a:p>
            <a:pPr>
              <a:spcBef>
                <a:spcPct val="50000"/>
              </a:spcBef>
              <a:buClr>
                <a:srgbClr val="991222"/>
              </a:buClr>
              <a:buFont typeface="Wingdings" panose="05000000000000000000" pitchFamily="2" charset="2"/>
              <a:buChar char="§"/>
            </a:pPr>
            <a:r>
              <a:rPr lang="en-US" altLang="en-US" sz="2063"/>
              <a:t> Use meal cards to plan your food costs</a:t>
            </a:r>
          </a:p>
          <a:p>
            <a:pPr>
              <a:spcBef>
                <a:spcPct val="50000"/>
              </a:spcBef>
              <a:buClr>
                <a:srgbClr val="991222"/>
              </a:buClr>
              <a:buFont typeface="Wingdings" panose="05000000000000000000" pitchFamily="2" charset="2"/>
              <a:buChar char="§"/>
            </a:pPr>
            <a:r>
              <a:rPr lang="en-US" altLang="en-US" sz="2063"/>
              <a:t> Save each day’s loose change to make a weekend</a:t>
            </a:r>
            <a:br>
              <a:rPr lang="en-US" altLang="en-US" sz="2063"/>
            </a:br>
            <a:r>
              <a:rPr lang="en-US" altLang="en-US" sz="2063"/>
              <a:t>   fun fund</a:t>
            </a:r>
          </a:p>
          <a:p>
            <a:pPr>
              <a:spcBef>
                <a:spcPct val="50000"/>
              </a:spcBef>
              <a:buClr>
                <a:srgbClr val="991222"/>
              </a:buClr>
              <a:buFont typeface="Wingdings" panose="05000000000000000000" pitchFamily="2" charset="2"/>
              <a:buChar char="§"/>
            </a:pPr>
            <a:r>
              <a:rPr lang="en-US" altLang="en-US" sz="2063"/>
              <a:t> Use phone cards to measure/manage phone expenses</a:t>
            </a:r>
            <a:endParaRPr lang="en-US" altLang="en-US" sz="2250"/>
          </a:p>
        </p:txBody>
      </p:sp>
    </p:spTree>
    <p:extLst>
      <p:ext uri="{BB962C8B-B14F-4D97-AF65-F5344CB8AC3E}">
        <p14:creationId xmlns:p14="http://schemas.microsoft.com/office/powerpoint/2010/main" val="23040391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9618" y="914400"/>
            <a:ext cx="8417983" cy="1295400"/>
          </a:xfrm>
        </p:spPr>
        <p:txBody>
          <a:bodyPr>
            <a:normAutofit fontScale="90000"/>
          </a:bodyPr>
          <a:lstStyle/>
          <a:p>
            <a:r>
              <a:rPr lang="en-US" b="1"/>
              <a:t>Budget for </a:t>
            </a:r>
            <a:r>
              <a:rPr lang="en-US" b="1" u="sng">
                <a:solidFill>
                  <a:srgbClr val="FF0000"/>
                </a:solidFill>
              </a:rPr>
              <a:t>Actual</a:t>
            </a:r>
            <a:r>
              <a:rPr lang="en-US" b="1"/>
              <a:t> and Unexpected Expenses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0901" y="2409825"/>
            <a:ext cx="9768417" cy="40513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/>
              <a:t>Actual Expenses:</a:t>
            </a:r>
          </a:p>
          <a:p>
            <a:pPr lvl="1">
              <a:buFontTx/>
              <a:buNone/>
            </a:pPr>
            <a:r>
              <a:rPr lang="en-US" sz="2000"/>
              <a:t>Identify fixed expenses (i.e. rent, car payment, student loans).</a:t>
            </a:r>
          </a:p>
          <a:p>
            <a:pPr lvl="1">
              <a:buFontTx/>
              <a:buNone/>
            </a:pPr>
            <a:r>
              <a:rPr lang="en-US" sz="2000"/>
              <a:t>Record the monthly payment deadline and plan according to your payday date.</a:t>
            </a:r>
          </a:p>
          <a:p>
            <a:pPr>
              <a:buFontTx/>
              <a:buNone/>
            </a:pPr>
            <a:r>
              <a:rPr lang="en-US" sz="2400" b="1"/>
              <a:t>Variable Expenses:</a:t>
            </a:r>
          </a:p>
          <a:p>
            <a:pPr lvl="1">
              <a:buFontTx/>
              <a:buNone/>
            </a:pPr>
            <a:r>
              <a:rPr lang="en-US" sz="2000"/>
              <a:t>Identify recurring expenses the fluctuate (monthly grocery, automobile, etc.) calculate an average based on previous months </a:t>
            </a:r>
            <a:r>
              <a:rPr lang="en-US" sz="2000" b="1"/>
              <a:t>NOTE: when in doubt, guess </a:t>
            </a:r>
            <a:r>
              <a:rPr lang="en-US" sz="2000" b="1" i="1"/>
              <a:t>high</a:t>
            </a:r>
            <a:r>
              <a:rPr lang="en-US" sz="2000" b="1"/>
              <a:t>!</a:t>
            </a:r>
          </a:p>
          <a:p>
            <a:pPr lvl="1">
              <a:buFontTx/>
              <a:buNone/>
            </a:pPr>
            <a:r>
              <a:rPr lang="en-US" sz="2000"/>
              <a:t> Consult with friends and family on what they spend</a:t>
            </a:r>
          </a:p>
          <a:p>
            <a:pPr lvl="1">
              <a:buFontTx/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871718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84918" y="914400"/>
            <a:ext cx="9715500" cy="1143000"/>
          </a:xfrm>
        </p:spPr>
        <p:txBody>
          <a:bodyPr/>
          <a:lstStyle/>
          <a:p>
            <a:r>
              <a:rPr lang="en-US" b="1"/>
              <a:t>Actual Expenses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25133" y="1951038"/>
            <a:ext cx="9762067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Rent or Mortgage</a:t>
            </a:r>
          </a:p>
          <a:p>
            <a:pPr>
              <a:buFontTx/>
              <a:buNone/>
            </a:pPr>
            <a:r>
              <a:rPr lang="en-US"/>
              <a:t>Car – payment, upkeep, gas, etc.</a:t>
            </a:r>
          </a:p>
          <a:p>
            <a:pPr>
              <a:buFontTx/>
              <a:buNone/>
            </a:pPr>
            <a:r>
              <a:rPr lang="en-US"/>
              <a:t>Insurance (health/medical, life, auto, home, et.)</a:t>
            </a:r>
          </a:p>
          <a:p>
            <a:pPr>
              <a:buFontTx/>
              <a:buNone/>
            </a:pPr>
            <a:r>
              <a:rPr lang="en-US"/>
              <a:t>Food</a:t>
            </a:r>
          </a:p>
          <a:p>
            <a:pPr>
              <a:buFontTx/>
              <a:buNone/>
            </a:pPr>
            <a:r>
              <a:rPr lang="en-US"/>
              <a:t>Household utilities</a:t>
            </a:r>
          </a:p>
          <a:p>
            <a:pPr>
              <a:buFontTx/>
              <a:buNone/>
            </a:pPr>
            <a:r>
              <a:rPr lang="en-US"/>
              <a:t>Clothing</a:t>
            </a:r>
          </a:p>
          <a:p>
            <a:pPr>
              <a:buFontTx/>
              <a:buNone/>
            </a:pPr>
            <a:r>
              <a:rPr lang="en-US"/>
              <a:t>Entertainment</a:t>
            </a:r>
          </a:p>
        </p:txBody>
      </p:sp>
    </p:spTree>
    <p:extLst>
      <p:ext uri="{BB962C8B-B14F-4D97-AF65-F5344CB8AC3E}">
        <p14:creationId xmlns:p14="http://schemas.microsoft.com/office/powerpoint/2010/main" val="304207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95552" y="1981200"/>
            <a:ext cx="9594849" cy="4648200"/>
          </a:xfrm>
        </p:spPr>
        <p:txBody>
          <a:bodyPr/>
          <a:lstStyle/>
          <a:p>
            <a:pPr marL="111125" indent="-111125">
              <a:lnSpc>
                <a:spcPct val="130000"/>
              </a:lnSpc>
              <a:spcBef>
                <a:spcPct val="0"/>
              </a:spcBef>
              <a:spcAft>
                <a:spcPct val="45000"/>
              </a:spcAft>
              <a:buClr>
                <a:schemeClr val="folHlink"/>
              </a:buClr>
              <a:buFontTx/>
              <a:buNone/>
            </a:pPr>
            <a:r>
              <a:rPr lang="en-US" sz="1800" b="1"/>
              <a:t>Student loan payments</a:t>
            </a:r>
          </a:p>
          <a:p>
            <a:pPr marL="111125" indent="-111125">
              <a:lnSpc>
                <a:spcPct val="130000"/>
              </a:lnSpc>
              <a:spcBef>
                <a:spcPct val="0"/>
              </a:spcBef>
              <a:spcAft>
                <a:spcPct val="45000"/>
              </a:spcAft>
              <a:buClr>
                <a:schemeClr val="folHlink"/>
              </a:buClr>
              <a:buFontTx/>
              <a:buNone/>
            </a:pPr>
            <a:r>
              <a:rPr lang="en-US" sz="1800" b="1"/>
              <a:t>Insurance payments</a:t>
            </a:r>
          </a:p>
          <a:p>
            <a:pPr marL="111125" indent="-111125">
              <a:lnSpc>
                <a:spcPct val="130000"/>
              </a:lnSpc>
              <a:spcBef>
                <a:spcPct val="0"/>
              </a:spcBef>
              <a:spcAft>
                <a:spcPct val="45000"/>
              </a:spcAft>
              <a:buClr>
                <a:schemeClr val="folHlink"/>
              </a:buClr>
              <a:buFontTx/>
              <a:buNone/>
            </a:pPr>
            <a:r>
              <a:rPr lang="en-US" sz="1800" b="1"/>
              <a:t>Entertainment (movies, books, magazines, toys, cable TV, Internet access)</a:t>
            </a:r>
          </a:p>
          <a:p>
            <a:pPr marL="111125" indent="-111125">
              <a:lnSpc>
                <a:spcPct val="130000"/>
              </a:lnSpc>
              <a:spcBef>
                <a:spcPct val="0"/>
              </a:spcBef>
              <a:spcAft>
                <a:spcPct val="45000"/>
              </a:spcAft>
              <a:buClr>
                <a:schemeClr val="folHlink"/>
              </a:buClr>
              <a:buFontTx/>
              <a:buNone/>
            </a:pPr>
            <a:r>
              <a:rPr lang="en-US" sz="1800" b="1"/>
              <a:t>Income taxes in addition to those withheld from your paycheck</a:t>
            </a:r>
          </a:p>
          <a:p>
            <a:pPr marL="111125" indent="-111125">
              <a:lnSpc>
                <a:spcPct val="130000"/>
              </a:lnSpc>
              <a:spcBef>
                <a:spcPct val="0"/>
              </a:spcBef>
              <a:spcAft>
                <a:spcPct val="45000"/>
              </a:spcAft>
              <a:buClr>
                <a:schemeClr val="folHlink"/>
              </a:buClr>
              <a:buFontTx/>
              <a:buNone/>
            </a:pPr>
            <a:r>
              <a:rPr lang="en-US" sz="1800" b="1"/>
              <a:t>Child care</a:t>
            </a:r>
          </a:p>
          <a:p>
            <a:pPr marL="111125" indent="-111125">
              <a:lnSpc>
                <a:spcPct val="130000"/>
              </a:lnSpc>
              <a:spcBef>
                <a:spcPct val="0"/>
              </a:spcBef>
              <a:spcAft>
                <a:spcPct val="45000"/>
              </a:spcAft>
              <a:buClr>
                <a:schemeClr val="folHlink"/>
              </a:buClr>
              <a:buFontTx/>
              <a:buNone/>
            </a:pPr>
            <a:r>
              <a:rPr lang="en-US" sz="1800" b="1"/>
              <a:t>Medical bills</a:t>
            </a:r>
          </a:p>
          <a:p>
            <a:pPr marL="111125" indent="-111125">
              <a:lnSpc>
                <a:spcPct val="130000"/>
              </a:lnSpc>
              <a:spcBef>
                <a:spcPct val="0"/>
              </a:spcBef>
              <a:spcAft>
                <a:spcPct val="45000"/>
              </a:spcAft>
              <a:buClr>
                <a:schemeClr val="folHlink"/>
              </a:buClr>
              <a:buFontTx/>
              <a:buNone/>
            </a:pPr>
            <a:r>
              <a:rPr lang="en-US" sz="1800" b="1"/>
              <a:t>Savings (transfers to savings account, retirement fund or brokerage account)</a:t>
            </a:r>
          </a:p>
          <a:p>
            <a:pPr marL="111125" indent="-111125">
              <a:lnSpc>
                <a:spcPct val="130000"/>
              </a:lnSpc>
              <a:spcBef>
                <a:spcPct val="0"/>
              </a:spcBef>
              <a:spcAft>
                <a:spcPct val="45000"/>
              </a:spcAft>
              <a:buClr>
                <a:schemeClr val="folHlink"/>
              </a:buClr>
              <a:buFontTx/>
              <a:buNone/>
            </a:pPr>
            <a:r>
              <a:rPr lang="en-US" sz="1800" b="1"/>
              <a:t>Vacations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321984" y="914400"/>
            <a:ext cx="9565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What Else is in a Budget?</a:t>
            </a:r>
          </a:p>
        </p:txBody>
      </p:sp>
    </p:spTree>
    <p:extLst>
      <p:ext uri="{BB962C8B-B14F-4D97-AF65-F5344CB8AC3E}">
        <p14:creationId xmlns:p14="http://schemas.microsoft.com/office/powerpoint/2010/main" val="2664116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2724150"/>
            <a:ext cx="9855200" cy="295275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000" b="1"/>
              <a:t>The FIRST step is to create and maintain an </a:t>
            </a:r>
            <a:r>
              <a:rPr lang="en-US" sz="2000" b="1">
                <a:solidFill>
                  <a:srgbClr val="FF0000"/>
                </a:solidFill>
              </a:rPr>
              <a:t>Emergency Fund</a:t>
            </a:r>
            <a:r>
              <a:rPr lang="en-US" sz="2000" b="1" i="1"/>
              <a:t>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000" b="1"/>
              <a:t>Initially the Emergency Fund should be $500 - $1, 000 depending on your income and debt load.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000" b="1"/>
              <a:t>Eventually you need to increase this to 3-6 months worth of income.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000" b="1"/>
              <a:t>Develop the attitude that this is ONLY used for </a:t>
            </a:r>
            <a:r>
              <a:rPr lang="en-US" sz="2000" b="1">
                <a:solidFill>
                  <a:srgbClr val="FF0000"/>
                </a:solidFill>
              </a:rPr>
              <a:t>EMERGENCIES</a:t>
            </a:r>
            <a:r>
              <a:rPr lang="en-US" sz="2000" b="1"/>
              <a:t> (unemployment, unexpected medical needs or any other financial crisis).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000" b="1"/>
              <a:t>Should you have to use money in this fund for an </a:t>
            </a:r>
            <a:r>
              <a:rPr lang="en-US" sz="2000" b="1">
                <a:solidFill>
                  <a:srgbClr val="FF0000"/>
                </a:solidFill>
              </a:rPr>
              <a:t>EMERGENCY</a:t>
            </a:r>
            <a:r>
              <a:rPr lang="en-US" sz="2000" b="1"/>
              <a:t> the priority for the next month is to re-supply the fund.</a:t>
            </a:r>
            <a:endParaRPr lang="en-US" sz="200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2859618" y="914400"/>
            <a:ext cx="8417983" cy="12954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b="1"/>
              <a:t>Budget for Actual and </a:t>
            </a:r>
            <a:r>
              <a:rPr lang="en-US" b="1" u="sng">
                <a:solidFill>
                  <a:srgbClr val="FF0000"/>
                </a:solidFill>
              </a:rPr>
              <a:t>Unexpected</a:t>
            </a:r>
            <a:r>
              <a:rPr lang="en-US" b="1"/>
              <a:t> Expenses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235200" y="6156326"/>
            <a:ext cx="562354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/>
              <a:t>Remember Murphy always strikes!</a:t>
            </a:r>
          </a:p>
        </p:txBody>
      </p:sp>
    </p:spTree>
    <p:extLst>
      <p:ext uri="{BB962C8B-B14F-4D97-AF65-F5344CB8AC3E}">
        <p14:creationId xmlns:p14="http://schemas.microsoft.com/office/powerpoint/2010/main" val="1150349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133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Video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https://www.makeuseof.com/tag/ted-talks-see-money-new-way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Video three</a:t>
            </a:r>
          </a:p>
          <a:p>
            <a:r>
              <a:rPr lang="en-US" dirty="0" smtClean="0"/>
              <a:t>Sell your crap, pay your debt, Adam Baker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690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56418" y="1189038"/>
            <a:ext cx="8417983" cy="715962"/>
          </a:xfrm>
        </p:spPr>
        <p:txBody>
          <a:bodyPr/>
          <a:lstStyle/>
          <a:p>
            <a:r>
              <a:rPr lang="en-US" b="1"/>
              <a:t>Budget Resources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336800" y="2438400"/>
            <a:ext cx="924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Use these resources for additional information: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038351" y="3581401"/>
            <a:ext cx="999701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http://www.stats.bls.gov/news.release/cesan.toc.htm</a:t>
            </a:r>
          </a:p>
          <a:p>
            <a:pPr algn="ctr">
              <a:spcBef>
                <a:spcPct val="50000"/>
              </a:spcBef>
            </a:pPr>
            <a:endParaRPr lang="en-US" sz="2000"/>
          </a:p>
          <a:p>
            <a:pPr algn="ctr">
              <a:spcBef>
                <a:spcPct val="50000"/>
              </a:spcBef>
            </a:pPr>
            <a:r>
              <a:rPr lang="en-US" sz="2000"/>
              <a:t>http://www.practicalmoneyskills.com</a:t>
            </a:r>
          </a:p>
          <a:p>
            <a:pPr algn="ctr">
              <a:spcBef>
                <a:spcPct val="50000"/>
              </a:spcBef>
            </a:pPr>
            <a:endParaRPr lang="en-US" sz="2000"/>
          </a:p>
          <a:p>
            <a:pPr algn="ctr">
              <a:spcBef>
                <a:spcPct val="50000"/>
              </a:spcBef>
            </a:pPr>
            <a:r>
              <a:rPr lang="en-US" sz="2000"/>
              <a:t>http://consumerist.com/consumer/tools/the-zero-based-budget-300076.php </a:t>
            </a:r>
          </a:p>
        </p:txBody>
      </p:sp>
    </p:spTree>
    <p:extLst>
      <p:ext uri="{BB962C8B-B14F-4D97-AF65-F5344CB8AC3E}">
        <p14:creationId xmlns:p14="http://schemas.microsoft.com/office/powerpoint/2010/main" val="1207119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1" y="990600"/>
            <a:ext cx="9952567" cy="1143000"/>
          </a:xfrm>
        </p:spPr>
        <p:txBody>
          <a:bodyPr/>
          <a:lstStyle/>
          <a:p>
            <a:r>
              <a:rPr lang="en-US" b="1"/>
              <a:t>Review &amp; Evaluate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336800" y="2651126"/>
            <a:ext cx="9448800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Review on a monthly basis, especially when you begin the process.</a:t>
            </a:r>
          </a:p>
          <a:p>
            <a:pPr>
              <a:spcBef>
                <a:spcPct val="50000"/>
              </a:spcBef>
            </a:pPr>
            <a:r>
              <a:rPr lang="en-US" sz="2000"/>
              <a:t>Evaluate the budget against your personal financial goals.</a:t>
            </a:r>
          </a:p>
          <a:p>
            <a:pPr>
              <a:spcBef>
                <a:spcPct val="50000"/>
              </a:spcBef>
            </a:pPr>
            <a:r>
              <a:rPr lang="en-US" sz="2000"/>
              <a:t>All monthly deficits need to be addressed immediately</a:t>
            </a:r>
          </a:p>
          <a:p>
            <a:pPr>
              <a:spcBef>
                <a:spcPct val="50000"/>
              </a:spcBef>
            </a:pPr>
            <a:r>
              <a:rPr lang="en-US" sz="2000"/>
              <a:t>All surplus experienced needs to be added to savings</a:t>
            </a:r>
          </a:p>
          <a:p>
            <a:pPr>
              <a:spcBef>
                <a:spcPct val="50000"/>
              </a:spcBef>
            </a:pPr>
            <a:r>
              <a:rPr lang="en-US" sz="2000"/>
              <a:t>Consider operating on a cash envelope system</a:t>
            </a:r>
          </a:p>
          <a:p>
            <a:pPr>
              <a:spcBef>
                <a:spcPct val="50000"/>
              </a:spcBef>
            </a:pPr>
            <a:r>
              <a:rPr lang="en-US" sz="2000"/>
              <a:t>Do not get discouraged.</a:t>
            </a:r>
          </a:p>
        </p:txBody>
      </p:sp>
    </p:spTree>
    <p:extLst>
      <p:ext uri="{BB962C8B-B14F-4D97-AF65-F5344CB8AC3E}">
        <p14:creationId xmlns:p14="http://schemas.microsoft.com/office/powerpoint/2010/main" val="257657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6800" y="1066800"/>
            <a:ext cx="9448800" cy="1143000"/>
          </a:xfrm>
        </p:spPr>
        <p:txBody>
          <a:bodyPr/>
          <a:lstStyle/>
          <a:p>
            <a:r>
              <a:rPr lang="en-US" b="1"/>
              <a:t>Practical Budgeting Tips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5201" y="2133600"/>
            <a:ext cx="9580033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/>
              <a:t>The budget must BALANCE</a:t>
            </a:r>
          </a:p>
          <a:p>
            <a:pPr lvl="1">
              <a:lnSpc>
                <a:spcPct val="80000"/>
              </a:lnSpc>
            </a:pPr>
            <a:r>
              <a:rPr lang="en-US" sz="2000" b="1"/>
              <a:t>The income must equal the expenses. If you make, you must have a </a:t>
            </a:r>
            <a:r>
              <a:rPr lang="ja-JP" altLang="en-US" sz="2000" b="1">
                <a:latin typeface="Arial"/>
              </a:rPr>
              <a:t>‘</a:t>
            </a:r>
            <a:r>
              <a:rPr lang="en-US" sz="2000" b="1"/>
              <a:t>destination </a:t>
            </a:r>
            <a:r>
              <a:rPr lang="ja-JP" altLang="en-US" sz="2000" b="1">
                <a:latin typeface="Arial"/>
              </a:rPr>
              <a:t>‘</a:t>
            </a:r>
            <a:r>
              <a:rPr lang="en-US" sz="2000" b="1"/>
              <a:t>for that money!</a:t>
            </a:r>
          </a:p>
          <a:p>
            <a:pPr lvl="1">
              <a:lnSpc>
                <a:spcPct val="80000"/>
              </a:lnSpc>
            </a:pPr>
            <a:r>
              <a:rPr lang="en-US" sz="2000" b="1"/>
              <a:t>That does NOT mean you MUST SPEND it. Planning to put money in some type of savings account is a GREAT idea. </a:t>
            </a:r>
          </a:p>
          <a:p>
            <a:pPr lvl="1">
              <a:lnSpc>
                <a:spcPct val="80000"/>
              </a:lnSpc>
            </a:pPr>
            <a:r>
              <a:rPr lang="en-US" sz="2000" b="1"/>
              <a:t>The Income MUST EQUAL Expenses!!</a:t>
            </a:r>
          </a:p>
          <a:p>
            <a:pPr>
              <a:lnSpc>
                <a:spcPct val="80000"/>
              </a:lnSpc>
            </a:pPr>
            <a:r>
              <a:rPr lang="en-US" sz="2000" b="1"/>
              <a:t>Plan carefully</a:t>
            </a:r>
          </a:p>
          <a:p>
            <a:pPr lvl="1">
              <a:lnSpc>
                <a:spcPct val="80000"/>
              </a:lnSpc>
            </a:pPr>
            <a:r>
              <a:rPr lang="en-US" sz="2000" b="1"/>
              <a:t>estimates should be based on some data</a:t>
            </a:r>
          </a:p>
          <a:p>
            <a:pPr lvl="1">
              <a:lnSpc>
                <a:spcPct val="80000"/>
              </a:lnSpc>
            </a:pPr>
            <a:r>
              <a:rPr lang="en-US" sz="2000" b="1"/>
              <a:t>cover all expenses</a:t>
            </a:r>
          </a:p>
          <a:p>
            <a:pPr>
              <a:lnSpc>
                <a:spcPct val="80000"/>
              </a:lnSpc>
            </a:pPr>
            <a:r>
              <a:rPr lang="en-US" sz="2000" b="1"/>
              <a:t>Be practical</a:t>
            </a:r>
          </a:p>
          <a:p>
            <a:pPr>
              <a:lnSpc>
                <a:spcPct val="80000"/>
              </a:lnSpc>
            </a:pPr>
            <a:r>
              <a:rPr lang="en-US" sz="2000" b="1"/>
              <a:t>Be flexible</a:t>
            </a:r>
          </a:p>
          <a:p>
            <a:pPr>
              <a:lnSpc>
                <a:spcPct val="80000"/>
              </a:lnSpc>
            </a:pPr>
            <a:r>
              <a:rPr lang="en-US" sz="2000" b="1"/>
              <a:t>Write your budget down</a:t>
            </a:r>
          </a:p>
          <a:p>
            <a:pPr>
              <a:lnSpc>
                <a:spcPct val="80000"/>
              </a:lnSpc>
            </a:pPr>
            <a:r>
              <a:rPr lang="en-US" sz="2000" b="1"/>
              <a:t>Be able to access your budget data easily</a:t>
            </a:r>
          </a:p>
        </p:txBody>
      </p:sp>
    </p:spTree>
    <p:extLst>
      <p:ext uri="{BB962C8B-B14F-4D97-AF65-F5344CB8AC3E}">
        <p14:creationId xmlns:p14="http://schemas.microsoft.com/office/powerpoint/2010/main" val="3486898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Picture 6">
            <a:extLst>
              <a:ext uri="{FF2B5EF4-FFF2-40B4-BE49-F238E27FC236}">
                <a16:creationId xmlns:a16="http://schemas.microsoft.com/office/drawing/2014/main" xmlns="" id="{9BDE9F95-9536-4738-B60D-BE80F69F0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088" y="642938"/>
            <a:ext cx="3689450" cy="324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2">
            <a:extLst>
              <a:ext uri="{FF2B5EF4-FFF2-40B4-BE49-F238E27FC236}">
                <a16:creationId xmlns:a16="http://schemas.microsoft.com/office/drawing/2014/main" xmlns="" id="{D90312F3-E76A-4EF1-B82A-86BFBD1AF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776" y="5643563"/>
            <a:ext cx="428625" cy="30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6"/>
              <a:t>A5</a:t>
            </a:r>
            <a:endParaRPr lang="en-US" altLang="en-US" sz="2250"/>
          </a:p>
        </p:txBody>
      </p:sp>
      <p:sp>
        <p:nvSpPr>
          <p:cNvPr id="31748" name="Text Box 6">
            <a:extLst>
              <a:ext uri="{FF2B5EF4-FFF2-40B4-BE49-F238E27FC236}">
                <a16:creationId xmlns:a16="http://schemas.microsoft.com/office/drawing/2014/main" xmlns="" id="{32951DB8-631E-470C-AACC-378898C82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588" y="2056805"/>
            <a:ext cx="7429500" cy="355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25" b="1"/>
              <a:t>Creating a Budget to Meet Your Goals</a:t>
            </a:r>
            <a:endParaRPr lang="en-US" altLang="en-US" sz="2625"/>
          </a:p>
          <a:p>
            <a:pPr>
              <a:spcBef>
                <a:spcPct val="50000"/>
              </a:spcBef>
              <a:buClr>
                <a:srgbClr val="991222"/>
              </a:buClr>
              <a:buFont typeface="Wingdings" panose="05000000000000000000" pitchFamily="2" charset="2"/>
              <a:buChar char="§"/>
            </a:pPr>
            <a:r>
              <a:rPr lang="en-US" altLang="en-US" sz="2063"/>
              <a:t> Estimate income vs. expenses</a:t>
            </a:r>
          </a:p>
          <a:p>
            <a:pPr>
              <a:spcBef>
                <a:spcPct val="50000"/>
              </a:spcBef>
              <a:buClr>
                <a:srgbClr val="991222"/>
              </a:buClr>
              <a:buFont typeface="Wingdings" panose="05000000000000000000" pitchFamily="2" charset="2"/>
              <a:buChar char="§"/>
            </a:pPr>
            <a:r>
              <a:rPr lang="en-US" altLang="en-US" sz="2063"/>
              <a:t> Estimate future expenses</a:t>
            </a:r>
          </a:p>
          <a:p>
            <a:pPr>
              <a:spcBef>
                <a:spcPct val="50000"/>
              </a:spcBef>
              <a:buClr>
                <a:srgbClr val="991222"/>
              </a:buClr>
              <a:buFont typeface="Wingdings" panose="05000000000000000000" pitchFamily="2" charset="2"/>
              <a:buChar char="§"/>
            </a:pPr>
            <a:r>
              <a:rPr lang="en-US" altLang="en-US" sz="2063"/>
              <a:t> Factor in change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Clr>
                <a:srgbClr val="991222"/>
              </a:buClr>
              <a:buFont typeface="Wingdings" panose="05000000000000000000" pitchFamily="2" charset="2"/>
              <a:buChar char="§"/>
            </a:pPr>
            <a:r>
              <a:rPr lang="en-US" altLang="en-US" sz="1688"/>
              <a:t> New situations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Clr>
                <a:srgbClr val="991222"/>
              </a:buClr>
              <a:buFont typeface="Wingdings" panose="05000000000000000000" pitchFamily="2" charset="2"/>
              <a:buChar char="§"/>
            </a:pPr>
            <a:r>
              <a:rPr lang="en-US" altLang="en-US" sz="1688"/>
              <a:t> Conditions that change your expenses</a:t>
            </a:r>
            <a:endParaRPr lang="en-US" altLang="en-US" sz="2063"/>
          </a:p>
          <a:p>
            <a:pPr>
              <a:spcBef>
                <a:spcPct val="50000"/>
              </a:spcBef>
              <a:buClr>
                <a:srgbClr val="991222"/>
              </a:buClr>
              <a:buFont typeface="Wingdings" panose="05000000000000000000" pitchFamily="2" charset="2"/>
              <a:buChar char="§"/>
            </a:pPr>
            <a:r>
              <a:rPr lang="en-US" altLang="en-US" sz="2063"/>
              <a:t> Set money aside to meet your goals</a:t>
            </a:r>
          </a:p>
          <a:p>
            <a:pPr>
              <a:spcBef>
                <a:spcPct val="50000"/>
              </a:spcBef>
              <a:buClr>
                <a:srgbClr val="991222"/>
              </a:buClr>
              <a:buFont typeface="Wingdings" panose="05000000000000000000" pitchFamily="2" charset="2"/>
              <a:buChar char="§"/>
            </a:pPr>
            <a:r>
              <a:rPr lang="en-US" altLang="en-US" sz="2063"/>
              <a:t> Make adjustments as needed</a:t>
            </a:r>
            <a:endParaRPr lang="en-US" altLang="en-US" sz="2250"/>
          </a:p>
        </p:txBody>
      </p:sp>
      <p:pic>
        <p:nvPicPr>
          <p:cNvPr id="31749" name="Picture 10" descr="Picture 3">
            <a:extLst>
              <a:ext uri="{FF2B5EF4-FFF2-40B4-BE49-F238E27FC236}">
                <a16:creationId xmlns:a16="http://schemas.microsoft.com/office/drawing/2014/main" xmlns="" id="{489978B0-D140-4FA8-BA73-B833E4C1E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13" y="331888"/>
            <a:ext cx="4758036" cy="15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79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>
            <a:extLst>
              <a:ext uri="{FF2B5EF4-FFF2-40B4-BE49-F238E27FC236}">
                <a16:creationId xmlns:a16="http://schemas.microsoft.com/office/drawing/2014/main" xmlns="" id="{2653DB05-514E-42E7-ACFD-E7876EE8B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3776" y="5643563"/>
            <a:ext cx="428625" cy="308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6"/>
              <a:t>A6</a:t>
            </a:r>
            <a:endParaRPr lang="en-US" altLang="en-US" sz="2250"/>
          </a:p>
        </p:txBody>
      </p:sp>
      <p:sp>
        <p:nvSpPr>
          <p:cNvPr id="33795" name="Text Box 6">
            <a:extLst>
              <a:ext uri="{FF2B5EF4-FFF2-40B4-BE49-F238E27FC236}">
                <a16:creationId xmlns:a16="http://schemas.microsoft.com/office/drawing/2014/main" xmlns="" id="{E115D008-4D79-476F-A631-0CFFCD825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588" y="2000251"/>
            <a:ext cx="7429500" cy="373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25" b="1"/>
              <a:t>Creating a Budget to Meet Your Goals</a:t>
            </a:r>
            <a:endParaRPr lang="en-US" altLang="en-US" sz="2625"/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991222"/>
              </a:buClr>
              <a:buFont typeface="Wingdings" panose="05000000000000000000" pitchFamily="2" charset="2"/>
              <a:buChar char="§"/>
            </a:pPr>
            <a:r>
              <a:rPr lang="en-US" altLang="en-US" sz="2063"/>
              <a:t> Why set goals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991222"/>
              </a:buClr>
              <a:buFont typeface="Wingdings" panose="05000000000000000000" pitchFamily="2" charset="2"/>
              <a:buChar char="§"/>
            </a:pPr>
            <a:r>
              <a:rPr lang="en-US" altLang="en-US" sz="2063"/>
              <a:t> Categorize goals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Clr>
                <a:srgbClr val="991222"/>
              </a:buClr>
              <a:buFont typeface="Wingdings" panose="05000000000000000000" pitchFamily="2" charset="2"/>
              <a:buChar char="§"/>
            </a:pPr>
            <a:r>
              <a:rPr lang="en-US" altLang="en-US" sz="1688"/>
              <a:t> Short term (during the college term)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Clr>
                <a:srgbClr val="991222"/>
              </a:buClr>
              <a:buFont typeface="Wingdings" panose="05000000000000000000" pitchFamily="2" charset="2"/>
              <a:buChar char="§"/>
            </a:pPr>
            <a:r>
              <a:rPr lang="en-US" altLang="en-US" sz="1688"/>
              <a:t> Medium term (during the academic year)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Clr>
                <a:srgbClr val="991222"/>
              </a:buClr>
              <a:buFont typeface="Wingdings" panose="05000000000000000000" pitchFamily="2" charset="2"/>
              <a:buChar char="§"/>
            </a:pPr>
            <a:r>
              <a:rPr lang="en-US" altLang="en-US" sz="1688"/>
              <a:t> Long term (through college and beyond)</a:t>
            </a:r>
            <a:endParaRPr lang="en-US" altLang="en-US" sz="2063"/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991222"/>
              </a:buClr>
              <a:buFont typeface="Wingdings" panose="05000000000000000000" pitchFamily="2" charset="2"/>
              <a:buChar char="§"/>
            </a:pPr>
            <a:r>
              <a:rPr lang="en-US" altLang="en-US" sz="2063"/>
              <a:t> Prioritize goals through college and beyond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991222"/>
              </a:buClr>
              <a:buFont typeface="Wingdings" panose="05000000000000000000" pitchFamily="2" charset="2"/>
              <a:buChar char="§"/>
            </a:pPr>
            <a:r>
              <a:rPr lang="en-US" altLang="en-US" sz="2063"/>
              <a:t> Determine resources needed to accomplish your goals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>
                <a:srgbClr val="991222"/>
              </a:buClr>
              <a:buFont typeface="Wingdings" panose="05000000000000000000" pitchFamily="2" charset="2"/>
              <a:buChar char="§"/>
            </a:pPr>
            <a:r>
              <a:rPr lang="en-US" altLang="en-US" sz="2063"/>
              <a:t> Research options</a:t>
            </a:r>
            <a:endParaRPr lang="en-US" altLang="en-US" sz="2250"/>
          </a:p>
        </p:txBody>
      </p:sp>
      <p:pic>
        <p:nvPicPr>
          <p:cNvPr id="33796" name="Picture 7" descr="Picture 7">
            <a:extLst>
              <a:ext uri="{FF2B5EF4-FFF2-40B4-BE49-F238E27FC236}">
                <a16:creationId xmlns:a16="http://schemas.microsoft.com/office/drawing/2014/main" xmlns="" id="{57210FFC-4AC5-4325-86B1-13D337CAB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526" y="785813"/>
            <a:ext cx="2168426" cy="353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8" descr="Picture 3">
            <a:extLst>
              <a:ext uri="{FF2B5EF4-FFF2-40B4-BE49-F238E27FC236}">
                <a16:creationId xmlns:a16="http://schemas.microsoft.com/office/drawing/2014/main" xmlns="" id="{2B524A92-827F-4A10-8170-C98EA67C2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13" y="331888"/>
            <a:ext cx="4758036" cy="15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43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105835"/>
            <a:ext cx="6096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https://www.makeuseof.com/tag/ted-talks-see-money-new-way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Video two One Life Changing Class You Never Took-</a:t>
            </a:r>
            <a:r>
              <a:rPr lang="en-US" dirty="0" err="1" smtClean="0"/>
              <a:t>Alexa</a:t>
            </a:r>
            <a:r>
              <a:rPr lang="en-US" dirty="0" smtClean="0"/>
              <a:t> Von </a:t>
            </a:r>
            <a:r>
              <a:rPr lang="en-US" dirty="0" err="1" smtClean="0"/>
              <a:t>Tobel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00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SectionP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3678239" y="3233739"/>
            <a:ext cx="35385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ED9227"/>
                </a:solidFill>
              </a:rPr>
              <a:t>BUDGETING</a:t>
            </a:r>
          </a:p>
        </p:txBody>
      </p:sp>
    </p:spTree>
    <p:extLst>
      <p:ext uri="{BB962C8B-B14F-4D97-AF65-F5344CB8AC3E}">
        <p14:creationId xmlns:p14="http://schemas.microsoft.com/office/powerpoint/2010/main" val="361776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3790951" y="1331913"/>
            <a:ext cx="6227763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10000"/>
              </a:lnSpc>
              <a:buFont typeface="Times" pitchFamily="18" charset="0"/>
              <a:buChar char="•"/>
            </a:pPr>
            <a:r>
              <a:rPr lang="en-US" altLang="en-US"/>
              <a:t>Income</a:t>
            </a:r>
          </a:p>
          <a:p>
            <a:pPr>
              <a:lnSpc>
                <a:spcPct val="110000"/>
              </a:lnSpc>
              <a:buFont typeface="Times" pitchFamily="18" charset="0"/>
              <a:buChar char="•"/>
            </a:pPr>
            <a:r>
              <a:rPr lang="en-US" altLang="en-US"/>
              <a:t>Expenses</a:t>
            </a:r>
          </a:p>
          <a:p>
            <a:pPr>
              <a:lnSpc>
                <a:spcPct val="110000"/>
              </a:lnSpc>
              <a:buFont typeface="Times" pitchFamily="18" charset="0"/>
              <a:buChar char="•"/>
            </a:pPr>
            <a:r>
              <a:rPr lang="en-US" altLang="en-US"/>
              <a:t>Difference between the two: </a:t>
            </a:r>
            <a:br>
              <a:rPr lang="en-US" altLang="en-US"/>
            </a:br>
            <a:r>
              <a:rPr lang="en-US" altLang="en-US"/>
              <a:t>surplus or deficit</a:t>
            </a:r>
          </a:p>
          <a:p>
            <a:pPr>
              <a:lnSpc>
                <a:spcPct val="110000"/>
              </a:lnSpc>
              <a:buFont typeface="Times" pitchFamily="18" charset="0"/>
              <a:buNone/>
            </a:pPr>
            <a:endParaRPr lang="en-US" altLang="en-US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873251" y="1273176"/>
            <a:ext cx="18399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r"/>
            <a:r>
              <a:rPr lang="en-US" altLang="en-US" b="1"/>
              <a:t>Parts of a budget</a:t>
            </a:r>
          </a:p>
        </p:txBody>
      </p:sp>
      <p:sp>
        <p:nvSpPr>
          <p:cNvPr id="14340" name="Text Box 19"/>
          <p:cNvSpPr txBox="1">
            <a:spLocks noChangeArrowheads="1"/>
          </p:cNvSpPr>
          <p:nvPr/>
        </p:nvSpPr>
        <p:spPr bwMode="auto">
          <a:xfrm>
            <a:off x="9969500" y="2017713"/>
            <a:ext cx="69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ctr">
              <a:spcBef>
                <a:spcPct val="50000"/>
              </a:spcBef>
            </a:pPr>
            <a:fld id="{F84D45EC-C53E-4515-A7C4-3A90134F9C7C}" type="slidenum">
              <a:rPr lang="en-US" altLang="en-US" sz="1600">
                <a:solidFill>
                  <a:srgbClr val="FF8000"/>
                </a:solidFill>
                <a:latin typeface="Arial Black" pitchFamily="34" charset="0"/>
              </a:rPr>
              <a:pPr algn="ctr">
                <a:spcBef>
                  <a:spcPct val="50000"/>
                </a:spcBef>
              </a:pPr>
              <a:t>9</a:t>
            </a:fld>
            <a:endParaRPr lang="en-US" altLang="en-US"/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2063751" y="339726"/>
            <a:ext cx="7997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 altLang="en-US">
                <a:solidFill>
                  <a:srgbClr val="EC8203"/>
                </a:solidFill>
              </a:rPr>
              <a:t>BUDGETING</a:t>
            </a:r>
          </a:p>
        </p:txBody>
      </p:sp>
    </p:spTree>
    <p:extLst>
      <p:ext uri="{BB962C8B-B14F-4D97-AF65-F5344CB8AC3E}">
        <p14:creationId xmlns:p14="http://schemas.microsoft.com/office/powerpoint/2010/main" val="2580469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1798</Words>
  <Application>Microsoft Macintosh PowerPoint</Application>
  <PresentationFormat>Custom</PresentationFormat>
  <Paragraphs>325</Paragraphs>
  <Slides>47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Activity: Tracking a Monthly Budget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is a Budget Necessary?</vt:lpstr>
      <vt:lpstr>What is a Budget?</vt:lpstr>
      <vt:lpstr>Seven Keys to Effective Budgeting</vt:lpstr>
      <vt:lpstr>Budgeting is Effective Money Management</vt:lpstr>
      <vt:lpstr>PowerPoint Presentation</vt:lpstr>
      <vt:lpstr>What’s in a Budget?</vt:lpstr>
      <vt:lpstr>Steps in Budgeting</vt:lpstr>
      <vt:lpstr>Set Financial Goals</vt:lpstr>
      <vt:lpstr>Estimate Your Income</vt:lpstr>
      <vt:lpstr>Estimate Your Income</vt:lpstr>
      <vt:lpstr>Record What You Spend</vt:lpstr>
      <vt:lpstr>Budget for Actual and Unexpected Expenses</vt:lpstr>
      <vt:lpstr>Actual Expenses</vt:lpstr>
      <vt:lpstr>PowerPoint Presentation</vt:lpstr>
      <vt:lpstr>Budget for Actual and Unexpected Expenses</vt:lpstr>
      <vt:lpstr>Video</vt:lpstr>
      <vt:lpstr>Budget Resources</vt:lpstr>
      <vt:lpstr>Review &amp; Evaluate</vt:lpstr>
      <vt:lpstr>Practical Budgeting Tips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SUNDELL</dc:creator>
  <cp:lastModifiedBy>Amanda Sundell</cp:lastModifiedBy>
  <cp:revision>8</cp:revision>
  <dcterms:created xsi:type="dcterms:W3CDTF">2018-05-13T19:19:35Z</dcterms:created>
  <dcterms:modified xsi:type="dcterms:W3CDTF">2018-05-16T19:39:34Z</dcterms:modified>
</cp:coreProperties>
</file>